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23"/>
  </p:notesMasterIdLst>
  <p:handoutMasterIdLst>
    <p:handoutMasterId r:id="rId24"/>
  </p:handoutMasterIdLst>
  <p:sldIdLst>
    <p:sldId id="269" r:id="rId3"/>
    <p:sldId id="278" r:id="rId4"/>
    <p:sldId id="271" r:id="rId5"/>
    <p:sldId id="272" r:id="rId6"/>
    <p:sldId id="275" r:id="rId7"/>
    <p:sldId id="273" r:id="rId8"/>
    <p:sldId id="270" r:id="rId9"/>
    <p:sldId id="276" r:id="rId10"/>
    <p:sldId id="277" r:id="rId11"/>
    <p:sldId id="274" r:id="rId12"/>
    <p:sldId id="279" r:id="rId13"/>
    <p:sldId id="257" r:id="rId14"/>
    <p:sldId id="258" r:id="rId15"/>
    <p:sldId id="262" r:id="rId16"/>
    <p:sldId id="264" r:id="rId17"/>
    <p:sldId id="263" r:id="rId18"/>
    <p:sldId id="265" r:id="rId19"/>
    <p:sldId id="266" r:id="rId20"/>
    <p:sldId id="267"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A6CFED4-D69B-4F2E-9E8F-84756F102C74}" type="datetimeFigureOut">
              <a:rPr lang="en-US" smtClean="0"/>
              <a:t>1/30/2017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B981B0-9A62-4E8D-B3AC-FD58D27FCBCF}" type="slidenum">
              <a:rPr lang="en-US" smtClean="0"/>
              <a:t>‹#›</a:t>
            </a:fld>
            <a:endParaRPr lang="en-US"/>
          </a:p>
        </p:txBody>
      </p:sp>
    </p:spTree>
    <p:extLst>
      <p:ext uri="{BB962C8B-B14F-4D97-AF65-F5344CB8AC3E}">
        <p14:creationId xmlns:p14="http://schemas.microsoft.com/office/powerpoint/2010/main" val="40659270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E7D950-FF6C-450E-A292-782665957326}" type="datetimeFigureOut">
              <a:rPr lang="en-US" smtClean="0"/>
              <a:t>1/30/2017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1C1CB-B741-45C3-A5E1-A9697FF5E606}" type="slidenum">
              <a:rPr lang="en-US" smtClean="0"/>
              <a:t>‹#›</a:t>
            </a:fld>
            <a:endParaRPr lang="en-US"/>
          </a:p>
        </p:txBody>
      </p:sp>
    </p:spTree>
    <p:extLst>
      <p:ext uri="{BB962C8B-B14F-4D97-AF65-F5344CB8AC3E}">
        <p14:creationId xmlns:p14="http://schemas.microsoft.com/office/powerpoint/2010/main" val="3957717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D1C1CB-B741-45C3-A5E1-A9697FF5E606}" type="slidenum">
              <a:rPr lang="en-US" smtClean="0"/>
              <a:t>12</a:t>
            </a:fld>
            <a:endParaRPr lang="en-US"/>
          </a:p>
        </p:txBody>
      </p:sp>
    </p:spTree>
    <p:extLst>
      <p:ext uri="{BB962C8B-B14F-4D97-AF65-F5344CB8AC3E}">
        <p14:creationId xmlns:p14="http://schemas.microsoft.com/office/powerpoint/2010/main" val="3710527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857465C7-2B04-445F-8DB3-456E0173FCC0}" type="datetime1">
              <a:rPr lang="en-US" smtClean="0"/>
              <a:t>1/30/2017</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0FBEDB2-06CF-4889-9F60-414A440C13AB}" type="slidenum">
              <a:rPr lang="en-US" smtClean="0"/>
              <a:pPr/>
              <a:t>‹#›</a:t>
            </a:fld>
            <a:endParaRPr lang="en-US"/>
          </a:p>
        </p:txBody>
      </p:sp>
      <p:sp>
        <p:nvSpPr>
          <p:cNvPr id="3" name="Subtitle 2"/>
          <p:cNvSpPr>
            <a:spLocks noGrp="1"/>
          </p:cNvSpPr>
          <p:nvPr>
            <p:ph type="subTitle" idx="1"/>
          </p:nvPr>
        </p:nvSpPr>
        <p:spPr>
          <a:xfrm>
            <a:off x="1061987" y="3602038"/>
            <a:ext cx="7571874"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061987" y="1041400"/>
            <a:ext cx="7571874" cy="2387600"/>
          </a:xfrm>
        </p:spPr>
        <p:txBody>
          <a:bodyPr anchor="b">
            <a:normAutofit/>
          </a:bodyPr>
          <a:lstStyle>
            <a:lvl1pPr algn="l">
              <a:defRPr sz="4800">
                <a:solidFill>
                  <a:schemeClr val="accent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64437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CD8A111-8073-4AA8-BD01-2133E03758F7}" type="datetime1">
              <a:rPr lang="en-US" smtClean="0"/>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BEDB2-06CF-4889-9F60-414A440C13AB}"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59346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65BF708-533D-46C9-A9B0-0B6B8A5D6515}" type="datetime1">
              <a:rPr lang="en-US" smtClean="0"/>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BEDB2-06CF-4889-9F60-414A440C13AB}" type="slidenum">
              <a:rPr lang="en-US" smtClean="0"/>
              <a:t>‹#›</a:t>
            </a:fld>
            <a:endParaRPr lang="en-US"/>
          </a:p>
        </p:txBody>
      </p:sp>
      <p:sp>
        <p:nvSpPr>
          <p:cNvPr id="3" name="Vertical Text Placeholder 2"/>
          <p:cNvSpPr>
            <a:spLocks noGrp="1"/>
          </p:cNvSpPr>
          <p:nvPr>
            <p:ph type="body" orient="vert" idx="1"/>
          </p:nvPr>
        </p:nvSpPr>
        <p:spPr>
          <a:xfrm>
            <a:off x="1524000" y="1333499"/>
            <a:ext cx="6298223" cy="4843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974623" y="1333499"/>
            <a:ext cx="1512277" cy="4843463"/>
          </a:xfrm>
        </p:spPr>
        <p:txBody>
          <a:bodyPr vert="eaVert"/>
          <a:lstStyle>
            <a:lvl1pPr>
              <a:defRPr/>
            </a:lvl1pPr>
          </a:lstStyle>
          <a:p>
            <a:r>
              <a:rPr lang="en-US" smtClean="0"/>
              <a:t>Click to edit Master title style</a:t>
            </a:r>
            <a:endParaRPr lang="en-US" dirty="0"/>
          </a:p>
        </p:txBody>
      </p:sp>
    </p:spTree>
    <p:extLst>
      <p:ext uri="{BB962C8B-B14F-4D97-AF65-F5344CB8AC3E}">
        <p14:creationId xmlns:p14="http://schemas.microsoft.com/office/powerpoint/2010/main" val="810171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80FAF33-A3D2-4AC7-ACDE-F13D7A348C6D}" type="datetime1">
              <a:rPr lang="en-US" smtClean="0"/>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BEDB2-06CF-4889-9F60-414A440C13AB}" type="slidenum">
              <a:rPr lang="en-US" smtClean="0"/>
              <a:t>‹#›</a:t>
            </a:fld>
            <a:endParaRPr lang="en-US"/>
          </a:p>
        </p:txBody>
      </p:sp>
      <p:sp>
        <p:nvSpPr>
          <p:cNvPr id="3" name="Picture Placeholder 2"/>
          <p:cNvSpPr>
            <a:spLocks noGrp="1"/>
          </p:cNvSpPr>
          <p:nvPr>
            <p:ph type="pic" idx="1"/>
          </p:nvPr>
        </p:nvSpPr>
        <p:spPr>
          <a:xfrm>
            <a:off x="5322282" y="2324100"/>
            <a:ext cx="4151376" cy="3849624"/>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24001" y="2978150"/>
            <a:ext cx="3659188" cy="31940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24001" y="1333500"/>
            <a:ext cx="3659188" cy="1600200"/>
          </a:xfrm>
        </p:spPr>
        <p:txBody>
          <a:bodyPr anchor="b">
            <a:normAutofit/>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761868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3EE4767-B1DE-417D-8BE5-E27B165E3682}" type="datetime1">
              <a:rPr lang="en-US" smtClean="0"/>
              <a:t>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FBEDB2-06CF-4889-9F60-414A440C13AB}" type="slidenum">
              <a:rPr lang="en-US" smtClean="0"/>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740168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1"/>
                </a:solidFill>
              </a:defRPr>
            </a:lvl1pPr>
          </a:lstStyle>
          <a:p>
            <a:fld id="{F64904BA-F6BA-48C5-B8E5-DE739A78F4B9}" type="datetime1">
              <a:rPr lang="en-US" smtClean="0"/>
              <a:t>1/30/2017</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0FBEDB2-06CF-4889-9F60-414A440C13AB}" type="slidenum">
              <a:rPr lang="en-US" smtClean="0"/>
              <a:pPr/>
              <a:t>‹#›</a:t>
            </a:fld>
            <a:endParaRPr lang="en-US"/>
          </a:p>
        </p:txBody>
      </p:sp>
      <p:sp>
        <p:nvSpPr>
          <p:cNvPr id="3" name="Text Placeholder 2"/>
          <p:cNvSpPr>
            <a:spLocks noGrp="1"/>
          </p:cNvSpPr>
          <p:nvPr>
            <p:ph type="body" idx="1"/>
          </p:nvPr>
        </p:nvSpPr>
        <p:spPr>
          <a:xfrm>
            <a:off x="1524000" y="4589463"/>
            <a:ext cx="7139354" cy="1500187"/>
          </a:xfrm>
        </p:spPr>
        <p:txBody>
          <a:bodyPr/>
          <a:lstStyle>
            <a:lvl1pPr marL="0" indent="0">
              <a:buNone/>
              <a:defRPr sz="2400">
                <a:solidFill>
                  <a:schemeClr val="accent2"/>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1524000" y="1709738"/>
            <a:ext cx="7139354" cy="2862262"/>
          </a:xfrm>
        </p:spPr>
        <p:txBody>
          <a:bodyPr anchor="b">
            <a:normAutofit/>
          </a:bodyPr>
          <a:lstStyle>
            <a:lvl1pPr>
              <a:defRPr sz="4800">
                <a:solidFill>
                  <a:schemeClr val="accent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553308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0E1D15D-44DE-4FD8-A752-EB03E04C3154}" type="datetime1">
              <a:rPr lang="en-US" smtClean="0"/>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BEDB2-06CF-4889-9F60-414A440C13AB}" type="slidenum">
              <a:rPr lang="en-US" smtClean="0"/>
              <a:t>‹#›</a:t>
            </a:fld>
            <a:endParaRPr lang="en-US"/>
          </a:p>
        </p:txBody>
      </p:sp>
      <p:sp>
        <p:nvSpPr>
          <p:cNvPr id="4" name="Content Placeholder 3"/>
          <p:cNvSpPr>
            <a:spLocks noGrp="1"/>
          </p:cNvSpPr>
          <p:nvPr>
            <p:ph sz="half" idx="2"/>
          </p:nvPr>
        </p:nvSpPr>
        <p:spPr>
          <a:xfrm>
            <a:off x="5597773" y="2438401"/>
            <a:ext cx="3886200" cy="373856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1541580" y="2438401"/>
            <a:ext cx="3886200" cy="3738562"/>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103866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2C91AF4-D04B-45C6-91BC-D80269BD53C8}" type="datetime1">
              <a:rPr lang="en-US" smtClean="0"/>
              <a:t>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FBEDB2-06CF-4889-9F60-414A440C13AB}" type="slidenum">
              <a:rPr lang="en-US" smtClean="0"/>
              <a:t>‹#›</a:t>
            </a:fld>
            <a:endParaRPr lang="en-US"/>
          </a:p>
        </p:txBody>
      </p:sp>
      <p:sp>
        <p:nvSpPr>
          <p:cNvPr id="6" name="Content Placeholder 5"/>
          <p:cNvSpPr>
            <a:spLocks noGrp="1"/>
          </p:cNvSpPr>
          <p:nvPr>
            <p:ph sz="quarter" idx="4"/>
          </p:nvPr>
        </p:nvSpPr>
        <p:spPr>
          <a:xfrm>
            <a:off x="5600700" y="3143251"/>
            <a:ext cx="3886200" cy="3028950"/>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600700" y="2438400"/>
            <a:ext cx="3886200" cy="641350"/>
          </a:xfrm>
        </p:spPr>
        <p:txBody>
          <a:bodyPr anchor="b">
            <a:normAutofit/>
          </a:bodyPr>
          <a:lstStyle>
            <a:lvl1pPr marL="0" indent="0">
              <a:buNone/>
              <a:defRPr sz="20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4000" y="3143251"/>
            <a:ext cx="3886200" cy="3028950"/>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type="body" idx="1"/>
          </p:nvPr>
        </p:nvSpPr>
        <p:spPr>
          <a:xfrm>
            <a:off x="1524000" y="2438400"/>
            <a:ext cx="3886200" cy="641350"/>
          </a:xfrm>
        </p:spPr>
        <p:txBody>
          <a:bodyPr anchor="b">
            <a:normAutofit/>
          </a:bodyPr>
          <a:lstStyle>
            <a:lvl1pPr marL="0" indent="0">
              <a:buNone/>
              <a:defRPr sz="20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4000" y="1345223"/>
            <a:ext cx="7962900" cy="97887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6048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B8F426-2557-4C0F-BCB5-8F5F7A23481A}" type="datetime1">
              <a:rPr lang="en-US" smtClean="0"/>
              <a:t>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FBEDB2-06CF-4889-9F60-414A440C13AB}"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713078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5F5B8-F27B-4EB3-A931-8B21AAAA30F1}" type="datetime1">
              <a:rPr lang="en-US" smtClean="0"/>
              <a:t>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FBEDB2-06CF-4889-9F60-414A440C13AB}" type="slidenum">
              <a:rPr lang="en-US" smtClean="0"/>
              <a:t>‹#›</a:t>
            </a:fld>
            <a:endParaRPr lang="en-US"/>
          </a:p>
        </p:txBody>
      </p:sp>
    </p:spTree>
    <p:extLst>
      <p:ext uri="{BB962C8B-B14F-4D97-AF65-F5344CB8AC3E}">
        <p14:creationId xmlns:p14="http://schemas.microsoft.com/office/powerpoint/2010/main" val="3445518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7966FB2-BE3E-4068-BDF0-0ADDDF0F6758}" type="datetime1">
              <a:rPr lang="en-US" smtClean="0"/>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BEDB2-06CF-4889-9F60-414A440C13AB}" type="slidenum">
              <a:rPr lang="en-US" smtClean="0"/>
              <a:t>‹#›</a:t>
            </a:fld>
            <a:endParaRPr lang="en-US"/>
          </a:p>
        </p:txBody>
      </p:sp>
      <p:sp>
        <p:nvSpPr>
          <p:cNvPr id="3" name="Content Placeholder 2"/>
          <p:cNvSpPr>
            <a:spLocks noGrp="1"/>
          </p:cNvSpPr>
          <p:nvPr>
            <p:ph idx="1"/>
          </p:nvPr>
        </p:nvSpPr>
        <p:spPr>
          <a:xfrm>
            <a:off x="5334000" y="2324100"/>
            <a:ext cx="4152900" cy="3848100"/>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24001" y="2978150"/>
            <a:ext cx="3659188" cy="31940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1524001" y="1333500"/>
            <a:ext cx="3659188" cy="1600200"/>
          </a:xfrm>
        </p:spPr>
        <p:txBody>
          <a:bodyPr anchor="b">
            <a:normAutofit/>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4200743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80FAF33-A3D2-4AC7-ACDE-F13D7A348C6D}" type="datetime1">
              <a:rPr lang="en-US" smtClean="0"/>
              <a:t>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FBEDB2-06CF-4889-9F60-414A440C13AB}" type="slidenum">
              <a:rPr lang="en-US" smtClean="0"/>
              <a:t>‹#›</a:t>
            </a:fld>
            <a:endParaRPr lang="en-US"/>
          </a:p>
        </p:txBody>
      </p:sp>
      <p:sp>
        <p:nvSpPr>
          <p:cNvPr id="3" name="Picture Placeholder 2"/>
          <p:cNvSpPr>
            <a:spLocks noGrp="1"/>
          </p:cNvSpPr>
          <p:nvPr>
            <p:ph type="pic" idx="1"/>
          </p:nvPr>
        </p:nvSpPr>
        <p:spPr>
          <a:xfrm>
            <a:off x="5322282" y="2324100"/>
            <a:ext cx="4151376" cy="3849624"/>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24001" y="2978150"/>
            <a:ext cx="3659188" cy="31940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24001" y="1333500"/>
            <a:ext cx="3659188" cy="1600200"/>
          </a:xfrm>
        </p:spPr>
        <p:txBody>
          <a:bodyPr anchor="b">
            <a:normAutofit/>
          </a:bodyPr>
          <a:lstStyle>
            <a:lvl1pPr>
              <a:defRPr sz="2400"/>
            </a:lvl1pPr>
          </a:lstStyle>
          <a:p>
            <a:r>
              <a:rPr lang="en-US" smtClean="0"/>
              <a:t>Click to edit Master title style</a:t>
            </a:r>
            <a:endParaRPr lang="en-US" dirty="0"/>
          </a:p>
        </p:txBody>
      </p:sp>
    </p:spTree>
    <p:extLst>
      <p:ext uri="{BB962C8B-B14F-4D97-AF65-F5344CB8AC3E}">
        <p14:creationId xmlns:p14="http://schemas.microsoft.com/office/powerpoint/2010/main" val="4005810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524000" y="6356350"/>
            <a:ext cx="2590800" cy="365125"/>
          </a:xfrm>
          <a:prstGeom prst="rect">
            <a:avLst/>
          </a:prstGeom>
        </p:spPr>
        <p:txBody>
          <a:bodyPr vert="horz" lIns="91440" tIns="45720" rIns="91440" bIns="45720" rtlCol="0" anchor="ctr"/>
          <a:lstStyle>
            <a:lvl1pPr algn="l">
              <a:defRPr sz="1200">
                <a:solidFill>
                  <a:schemeClr val="tx2"/>
                </a:solidFill>
              </a:defRPr>
            </a:lvl1pPr>
          </a:lstStyle>
          <a:p>
            <a:fld id="{848020A2-ABDB-4797-85B4-0B5D91075C2A}" type="datetime1">
              <a:rPr lang="en-US" smtClean="0"/>
              <a:t>1/30/2017</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9495692" y="6356350"/>
            <a:ext cx="1764323" cy="365125"/>
          </a:xfrm>
          <a:prstGeom prst="rect">
            <a:avLst/>
          </a:prstGeom>
        </p:spPr>
        <p:txBody>
          <a:bodyPr vert="horz" lIns="91440" tIns="45720" rIns="91440" bIns="45720" rtlCol="0" anchor="ctr"/>
          <a:lstStyle>
            <a:lvl1pPr algn="r">
              <a:defRPr sz="1200">
                <a:solidFill>
                  <a:schemeClr val="tx2"/>
                </a:solidFill>
              </a:defRPr>
            </a:lvl1pPr>
          </a:lstStyle>
          <a:p>
            <a:fld id="{10FBEDB2-06CF-4889-9F60-414A440C13AB}" type="slidenum">
              <a:rPr lang="en-US" smtClean="0"/>
              <a:pPr/>
              <a:t>‹#›</a:t>
            </a:fld>
            <a:endParaRPr lang="en-US"/>
          </a:p>
        </p:txBody>
      </p:sp>
      <p:sp>
        <p:nvSpPr>
          <p:cNvPr id="3" name="Text Placeholder 2"/>
          <p:cNvSpPr>
            <a:spLocks noGrp="1"/>
          </p:cNvSpPr>
          <p:nvPr>
            <p:ph type="body" idx="1"/>
          </p:nvPr>
        </p:nvSpPr>
        <p:spPr>
          <a:xfrm>
            <a:off x="1524000" y="2438400"/>
            <a:ext cx="7962900" cy="3738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1524000" y="1336427"/>
            <a:ext cx="7962900" cy="987303"/>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1871947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2"/>
        </a:buClr>
        <a:buFont typeface="Wingdings 3" panose="05040102010807070707" pitchFamily="18" charset="2"/>
        <a:buChar char=""/>
        <a:defRPr sz="2000" kern="1200">
          <a:solidFill>
            <a:schemeClr val="tx2">
              <a:lumMod val="75000"/>
            </a:schemeClr>
          </a:solidFill>
          <a:latin typeface="+mn-lt"/>
          <a:ea typeface="+mn-ea"/>
          <a:cs typeface="+mn-cs"/>
        </a:defRPr>
      </a:lvl1pPr>
      <a:lvl2pPr marL="6858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2pPr>
      <a:lvl3pPr marL="11430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3pPr>
      <a:lvl4pPr marL="16002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4pPr>
      <a:lvl5pPr marL="20574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5pPr>
      <a:lvl6pPr marL="25146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6pPr>
      <a:lvl7pPr marL="29718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7pPr>
      <a:lvl8pPr marL="34290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8pPr>
      <a:lvl9pPr marL="3886200" indent="-228600" algn="l" defTabSz="914400" rtl="0" eaLnBrk="1" latinLnBrk="0" hangingPunct="1">
        <a:lnSpc>
          <a:spcPct val="90000"/>
        </a:lnSpc>
        <a:spcBef>
          <a:spcPct val="30000"/>
        </a:spcBef>
        <a:buClr>
          <a:schemeClr val="accent2"/>
        </a:buClr>
        <a:buFont typeface="Wingdings 3" panose="05040102010807070707" pitchFamily="18" charset="2"/>
        <a:buChar char=""/>
        <a:defRPr sz="1800" kern="1200">
          <a:solidFill>
            <a:schemeClr val="tx2">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960" userDrawn="1">
          <p15:clr>
            <a:srgbClr val="F26B43"/>
          </p15:clr>
        </p15:guide>
        <p15:guide id="3" pos="5976" userDrawn="1">
          <p15:clr>
            <a:srgbClr val="F26B43"/>
          </p15:clr>
        </p15:guide>
        <p15:guide id="4" orient="horz" pos="3888" userDrawn="1">
          <p15:clr>
            <a:srgbClr val="F26B43"/>
          </p15:clr>
        </p15:guide>
        <p15:guide id="5" orient="horz" pos="840" userDrawn="1">
          <p15:clr>
            <a:srgbClr val="F26B43"/>
          </p15:clr>
        </p15:guide>
        <p15:guide id="6" orient="horz" pos="1464" userDrawn="1">
          <p15:clr>
            <a:srgbClr val="F26B43"/>
          </p15:clr>
        </p15:guide>
        <p15:guide id="7" orient="horz" pos="15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0520" y="569820"/>
            <a:ext cx="8333294" cy="5546850"/>
          </a:xfrm>
          <a:prstGeom prst="rect">
            <a:avLst/>
          </a:prstGeom>
        </p:spPr>
      </p:pic>
    </p:spTree>
    <p:extLst>
      <p:ext uri="{BB962C8B-B14F-4D97-AF65-F5344CB8AC3E}">
        <p14:creationId xmlns:p14="http://schemas.microsoft.com/office/powerpoint/2010/main" val="152317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2971" y="456415"/>
            <a:ext cx="11368726" cy="3139321"/>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As the moon revolves around the Earth it controls the high and low tides.</a:t>
            </a:r>
            <a:endParaRPr lang="en-US" sz="6600" dirty="0">
              <a:latin typeface="Arial Rounded MT Bold" panose="020F0704030504030204" pitchFamily="34" charset="0"/>
            </a:endParaRPr>
          </a:p>
        </p:txBody>
      </p:sp>
      <p:sp>
        <p:nvSpPr>
          <p:cNvPr id="3" name="TextBox 2"/>
          <p:cNvSpPr txBox="1"/>
          <p:nvPr/>
        </p:nvSpPr>
        <p:spPr>
          <a:xfrm>
            <a:off x="2974156" y="3895499"/>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FACT</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184171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6507" y="1200604"/>
            <a:ext cx="7833674" cy="2123658"/>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The moon changes shape every night.</a:t>
            </a:r>
            <a:endParaRPr lang="en-US" sz="6600" dirty="0">
              <a:latin typeface="Arial Rounded MT Bold" panose="020F0704030504030204" pitchFamily="34" charset="0"/>
            </a:endParaRPr>
          </a:p>
        </p:txBody>
      </p:sp>
      <p:sp>
        <p:nvSpPr>
          <p:cNvPr id="3" name="TextBox 2"/>
          <p:cNvSpPr txBox="1"/>
          <p:nvPr/>
        </p:nvSpPr>
        <p:spPr>
          <a:xfrm>
            <a:off x="2974156" y="3895499"/>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Fiction</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3582489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3384" y="395109"/>
            <a:ext cx="9723777" cy="1433433"/>
          </a:xfrm>
        </p:spPr>
        <p:txBody>
          <a:bodyPr>
            <a:noAutofit/>
          </a:bodyPr>
          <a:lstStyle/>
          <a:p>
            <a:r>
              <a:rPr lang="en-US" sz="8800" dirty="0" smtClean="0">
                <a:solidFill>
                  <a:srgbClr val="7030A0"/>
                </a:solidFill>
                <a:latin typeface="Colonna MT" panose="04020805060202030203" pitchFamily="82" charset="0"/>
              </a:rPr>
              <a:t>The Lunar Cycle</a:t>
            </a:r>
            <a:endParaRPr lang="en-US" sz="8800" dirty="0">
              <a:solidFill>
                <a:srgbClr val="7030A0"/>
              </a:solidFill>
              <a:latin typeface="Colonna MT" panose="04020805060202030203" pitchFamily="82"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18312" y="2667563"/>
            <a:ext cx="1111827" cy="1111827"/>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10060" y="1754838"/>
            <a:ext cx="3221860" cy="3221860"/>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5583" y="2667563"/>
            <a:ext cx="1023590" cy="1010795"/>
          </a:xfrm>
          <a:prstGeom prst="rect">
            <a:avLst/>
          </a:prstGeom>
        </p:spPr>
      </p:pic>
      <p:sp>
        <p:nvSpPr>
          <p:cNvPr id="12" name="TextBox 11"/>
          <p:cNvSpPr txBox="1"/>
          <p:nvPr/>
        </p:nvSpPr>
        <p:spPr>
          <a:xfrm>
            <a:off x="463168" y="4781661"/>
            <a:ext cx="5652104" cy="1815882"/>
          </a:xfrm>
          <a:prstGeom prst="rect">
            <a:avLst/>
          </a:prstGeom>
          <a:ln/>
        </p:spPr>
        <p:style>
          <a:lnRef idx="2">
            <a:schemeClr val="accent6"/>
          </a:lnRef>
          <a:fillRef idx="1">
            <a:schemeClr val="lt1"/>
          </a:fillRef>
          <a:effectRef idx="0">
            <a:schemeClr val="accent6"/>
          </a:effectRef>
          <a:fontRef idx="minor">
            <a:schemeClr val="dk1"/>
          </a:fontRef>
        </p:style>
        <p:txBody>
          <a:bodyPr wrap="square" rtlCol="0" anchor="ctr" anchorCtr="1">
            <a:spAutoFit/>
          </a:bodyPr>
          <a:lstStyle/>
          <a:p>
            <a:pPr algn="ctr"/>
            <a:r>
              <a:rPr lang="en-US" sz="2800" b="1" dirty="0" smtClean="0">
                <a:latin typeface="Century Gothic" panose="020B0502020202020204" pitchFamily="34" charset="0"/>
              </a:rPr>
              <a:t>The moon orbits the earth in a counter-clockwise motion.  It takes the moon 27 days to complete this orbit.</a:t>
            </a:r>
            <a:endParaRPr lang="en-US" sz="2800" b="1" dirty="0">
              <a:latin typeface="Century Gothic" panose="020B0502020202020204" pitchFamily="34" charset="0"/>
            </a:endParaRPr>
          </a:p>
        </p:txBody>
      </p:sp>
      <p:sp>
        <p:nvSpPr>
          <p:cNvPr id="13" name="TextBox 12"/>
          <p:cNvSpPr txBox="1"/>
          <p:nvPr/>
        </p:nvSpPr>
        <p:spPr>
          <a:xfrm>
            <a:off x="7180971" y="4781661"/>
            <a:ext cx="4628444" cy="181588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800" b="1" dirty="0" smtClean="0">
                <a:latin typeface="Century Gothic" panose="020B0502020202020204" pitchFamily="34" charset="0"/>
              </a:rPr>
              <a:t>The revolution of the Moon around the Earth causes the moon to appear to have phases</a:t>
            </a:r>
            <a:endParaRPr lang="en-US" sz="2800" b="1" dirty="0">
              <a:latin typeface="Century Gothic" panose="020B0502020202020204" pitchFamily="34" charset="0"/>
            </a:endParaRPr>
          </a:p>
        </p:txBody>
      </p:sp>
    </p:spTree>
    <p:extLst>
      <p:ext uri="{BB962C8B-B14F-4D97-AF65-F5344CB8AC3E}">
        <p14:creationId xmlns:p14="http://schemas.microsoft.com/office/powerpoint/2010/main" val="4211347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13737 -0.14468 C 0.21627 -0.14468 0.28047 -0.06852 0.28047 0.02615 C 0.28047 0.12037 0.21627 0.19699 0.13737 0.19699 C 0.0582 0.19699 -0.0056 0.12037 -0.0056 0.02615 C -0.0056 -0.06852 0.0582 -0.14468 0.13737 -0.14468 Z " pathEditMode="relative" rAng="0" ptsTypes="AAAAA">
                                      <p:cBhvr>
                                        <p:cTn id="6" dur="2000" fill="hold"/>
                                        <p:tgtEl>
                                          <p:spTgt spid="7"/>
                                        </p:tgtEl>
                                        <p:attrNameLst>
                                          <p:attrName>ppt_x</p:attrName>
                                          <p:attrName>ppt_y</p:attrName>
                                        </p:attrNameLst>
                                      </p:cBhvr>
                                      <p:rCtr x="0" y="17083"/>
                                    </p:animMotion>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circle(in)">
                                      <p:cBhvr>
                                        <p:cTn id="11" dur="2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randombar(horizontal)">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8489" y="1884573"/>
            <a:ext cx="8692444" cy="2123658"/>
          </a:xfrm>
          <a:prstGeom prst="rect">
            <a:avLst/>
          </a:prstGeom>
          <a:noFill/>
          <a:ln>
            <a:solidFill>
              <a:schemeClr val="bg2"/>
            </a:solidFill>
          </a:ln>
        </p:spPr>
        <p:txBody>
          <a:bodyPr wrap="square" rtlCol="0" anchor="ctr" anchorCtr="1">
            <a:spAutoFit/>
          </a:bodyPr>
          <a:lstStyle/>
          <a:p>
            <a:r>
              <a:rPr lang="en-US" sz="4400" b="1" dirty="0" smtClean="0">
                <a:latin typeface="Century Gothic" panose="020B0502020202020204" pitchFamily="34" charset="0"/>
              </a:rPr>
              <a:t>A </a:t>
            </a:r>
            <a:r>
              <a:rPr lang="en-US" sz="4400" b="1" u="sng" dirty="0" smtClean="0">
                <a:latin typeface="Century Gothic" panose="020B0502020202020204" pitchFamily="34" charset="0"/>
              </a:rPr>
              <a:t>lunar cycle </a:t>
            </a:r>
            <a:r>
              <a:rPr lang="en-US" sz="4400" b="1" dirty="0" smtClean="0">
                <a:latin typeface="Century Gothic" panose="020B0502020202020204" pitchFamily="34" charset="0"/>
              </a:rPr>
              <a:t>is the time it takes for the moon to go through all of its phases.</a:t>
            </a:r>
            <a:endParaRPr lang="en-US" sz="4400" b="1" dirty="0">
              <a:latin typeface="Century Gothic" panose="020B0502020202020204" pitchFamily="34" charset="0"/>
            </a:endParaRPr>
          </a:p>
        </p:txBody>
      </p:sp>
      <p:sp>
        <p:nvSpPr>
          <p:cNvPr id="3" name="TextBox 2"/>
          <p:cNvSpPr txBox="1"/>
          <p:nvPr/>
        </p:nvSpPr>
        <p:spPr>
          <a:xfrm>
            <a:off x="1278467" y="291658"/>
            <a:ext cx="9612488" cy="1200329"/>
          </a:xfrm>
          <a:prstGeom prst="rect">
            <a:avLst/>
          </a:prstGeom>
          <a:ln/>
        </p:spPr>
        <p:style>
          <a:lnRef idx="2">
            <a:schemeClr val="accent6"/>
          </a:lnRef>
          <a:fillRef idx="1">
            <a:schemeClr val="lt1"/>
          </a:fillRef>
          <a:effectRef idx="0">
            <a:schemeClr val="accent6"/>
          </a:effectRef>
          <a:fontRef idx="minor">
            <a:schemeClr val="dk1"/>
          </a:fontRef>
        </p:style>
        <p:txBody>
          <a:bodyPr wrap="square" rtlCol="0" anchor="ctr" anchorCtr="1">
            <a:spAutoFit/>
          </a:bodyPr>
          <a:lstStyle/>
          <a:p>
            <a:pPr algn="ctr"/>
            <a:r>
              <a:rPr lang="en-US" sz="2400" b="1" dirty="0" smtClean="0">
                <a:latin typeface="Century Gothic" panose="020B0502020202020204" pitchFamily="34" charset="0"/>
              </a:rPr>
              <a:t>As the moon orbits the Earth it appears to change shape.  The moon doesn’t shine on its own.  We only see the moon because it reflects the light of the sun.</a:t>
            </a:r>
            <a:endParaRPr lang="en-US" sz="2400" b="1" dirty="0">
              <a:latin typeface="Century Gothic" panose="020B0502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2422" y="4208253"/>
            <a:ext cx="3355622" cy="2172085"/>
          </a:xfrm>
          <a:prstGeom prst="rect">
            <a:avLst/>
          </a:prstGeom>
          <a:ln w="88900" cap="sq" cmpd="thickThin">
            <a:solidFill>
              <a:srgbClr val="000000"/>
            </a:solidFill>
            <a:prstDash val="solid"/>
            <a:miter lim="800000"/>
          </a:ln>
          <a:effectLst>
            <a:innerShdw blurRad="76200">
              <a:srgbClr val="000000"/>
            </a:innerShdw>
          </a:effectLst>
        </p:spPr>
      </p:pic>
      <p:sp>
        <p:nvSpPr>
          <p:cNvPr id="5" name="TextBox 4"/>
          <p:cNvSpPr txBox="1"/>
          <p:nvPr/>
        </p:nvSpPr>
        <p:spPr>
          <a:xfrm>
            <a:off x="6084711" y="4400817"/>
            <a:ext cx="5576711" cy="181588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800" b="1" dirty="0" smtClean="0">
                <a:latin typeface="Century Gothic" panose="020B0502020202020204" pitchFamily="34" charset="0"/>
              </a:rPr>
              <a:t>It takes the moon 29.5 days to complete one lunar cycle.  This cycle begins and ends with the new moon.</a:t>
            </a:r>
            <a:endParaRPr lang="en-US" sz="2800" b="1" dirty="0">
              <a:latin typeface="Century Gothic" panose="020B0502020202020204" pitchFamily="34" charset="0"/>
            </a:endParaRPr>
          </a:p>
        </p:txBody>
      </p:sp>
    </p:spTree>
    <p:extLst>
      <p:ext uri="{BB962C8B-B14F-4D97-AF65-F5344CB8AC3E}">
        <p14:creationId xmlns:p14="http://schemas.microsoft.com/office/powerpoint/2010/main" val="2423700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ppt_x"/>
                                          </p:val>
                                        </p:tav>
                                        <p:tav tm="100000">
                                          <p:val>
                                            <p:strVal val="#ppt_x"/>
                                          </p:val>
                                        </p:tav>
                                      </p:tavLst>
                                    </p:anim>
                                    <p:anim calcmode="lin" valueType="num">
                                      <p:cBhvr additive="base">
                                        <p:cTn id="1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600" y="485423"/>
            <a:ext cx="6614612" cy="5268206"/>
          </a:xfrm>
          <a:prstGeom prst="rect">
            <a:avLst/>
          </a:prstGeom>
          <a:ln w="88900" cap="sq" cmpd="thickThin">
            <a:solidFill>
              <a:srgbClr val="000000"/>
            </a:solidFill>
            <a:prstDash val="solid"/>
            <a:miter lim="800000"/>
          </a:ln>
          <a:effectLst>
            <a:innerShdw blurRad="76200">
              <a:srgbClr val="000000"/>
            </a:innerShdw>
          </a:effectLst>
        </p:spPr>
      </p:pic>
      <p:sp>
        <p:nvSpPr>
          <p:cNvPr id="4" name="TextBox 3"/>
          <p:cNvSpPr txBox="1"/>
          <p:nvPr/>
        </p:nvSpPr>
        <p:spPr>
          <a:xfrm>
            <a:off x="7857067" y="1200220"/>
            <a:ext cx="3917244" cy="3108543"/>
          </a:xfrm>
          <a:prstGeom prst="rect">
            <a:avLst/>
          </a:prstGeom>
          <a:ln/>
        </p:spPr>
        <p:style>
          <a:lnRef idx="2">
            <a:schemeClr val="accent6"/>
          </a:lnRef>
          <a:fillRef idx="1">
            <a:schemeClr val="lt1"/>
          </a:fillRef>
          <a:effectRef idx="0">
            <a:schemeClr val="accent6"/>
          </a:effectRef>
          <a:fontRef idx="minor">
            <a:schemeClr val="dk1"/>
          </a:fontRef>
        </p:style>
        <p:txBody>
          <a:bodyPr wrap="square" rtlCol="0" anchor="ctr" anchorCtr="1">
            <a:spAutoFit/>
          </a:bodyPr>
          <a:lstStyle/>
          <a:p>
            <a:pPr algn="ctr"/>
            <a:r>
              <a:rPr lang="en-US" sz="2800" b="1" dirty="0" smtClean="0">
                <a:latin typeface="Century Gothic" panose="020B0502020202020204" pitchFamily="34" charset="0"/>
              </a:rPr>
              <a:t>There are eight phases of the moon.</a:t>
            </a:r>
          </a:p>
          <a:p>
            <a:pPr algn="ctr"/>
            <a:r>
              <a:rPr lang="en-US" sz="2800" b="1" dirty="0" smtClean="0">
                <a:latin typeface="Century Gothic" panose="020B0502020202020204" pitchFamily="34" charset="0"/>
              </a:rPr>
              <a:t>Each phase changes every 3 ½ days.</a:t>
            </a:r>
          </a:p>
          <a:p>
            <a:pPr algn="ctr"/>
            <a:r>
              <a:rPr lang="en-US" sz="2800" b="1" dirty="0" smtClean="0">
                <a:latin typeface="Century Gothic" panose="020B0502020202020204" pitchFamily="34" charset="0"/>
              </a:rPr>
              <a:t>The lunar cycle always begins with the new moon.</a:t>
            </a:r>
            <a:endParaRPr lang="en-US" sz="2800" b="1" dirty="0">
              <a:latin typeface="Century Gothic" panose="020B0502020202020204" pitchFamily="34" charset="0"/>
            </a:endParaRPr>
          </a:p>
        </p:txBody>
      </p:sp>
    </p:spTree>
    <p:extLst>
      <p:ext uri="{BB962C8B-B14F-4D97-AF65-F5344CB8AC3E}">
        <p14:creationId xmlns:p14="http://schemas.microsoft.com/office/powerpoint/2010/main" val="3583377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6862128" y="2133601"/>
            <a:ext cx="4720272" cy="3738562"/>
          </a:xfrm>
        </p:spPr>
        <p:txBody>
          <a:bodyPr/>
          <a:lstStyle/>
          <a:p>
            <a:r>
              <a:rPr lang="en-US" sz="2400" b="1" dirty="0" smtClean="0"/>
              <a:t>Decreasing the illumination of the Sun as it appears from Earth</a:t>
            </a:r>
          </a:p>
          <a:p>
            <a:r>
              <a:rPr lang="en-US" sz="2400" b="1" dirty="0" smtClean="0"/>
              <a:t>The lighted side is shrinking</a:t>
            </a:r>
            <a:r>
              <a:rPr lang="en-US" dirty="0" smtClean="0"/>
              <a:t>.</a:t>
            </a:r>
          </a:p>
          <a:p>
            <a:r>
              <a:rPr lang="en-US" sz="2400" b="1" dirty="0"/>
              <a:t>T</a:t>
            </a:r>
            <a:r>
              <a:rPr lang="en-US" sz="2400" b="1" dirty="0" smtClean="0"/>
              <a:t>he light shrinks from right to left</a:t>
            </a:r>
          </a:p>
        </p:txBody>
      </p:sp>
      <p:sp>
        <p:nvSpPr>
          <p:cNvPr id="3" name="Content Placeholder 2"/>
          <p:cNvSpPr>
            <a:spLocks noGrp="1"/>
          </p:cNvSpPr>
          <p:nvPr>
            <p:ph sz="half" idx="1"/>
          </p:nvPr>
        </p:nvSpPr>
        <p:spPr>
          <a:xfrm>
            <a:off x="1286933" y="2133601"/>
            <a:ext cx="4730045" cy="3738562"/>
          </a:xfrm>
        </p:spPr>
        <p:txBody>
          <a:bodyPr>
            <a:normAutofit/>
          </a:bodyPr>
          <a:lstStyle/>
          <a:p>
            <a:r>
              <a:rPr lang="en-US" sz="2400" b="1" dirty="0" smtClean="0"/>
              <a:t>Increasing the illumination of the Sun as it appears from Earth</a:t>
            </a:r>
          </a:p>
          <a:p>
            <a:r>
              <a:rPr lang="en-US" sz="2400" b="1" dirty="0" smtClean="0"/>
              <a:t>The lighted side is growing</a:t>
            </a:r>
          </a:p>
          <a:p>
            <a:r>
              <a:rPr lang="en-US" sz="2400" b="1" dirty="0" smtClean="0"/>
              <a:t>The light grows from right to left</a:t>
            </a:r>
            <a:endParaRPr lang="en-US" sz="2400" b="1" dirty="0"/>
          </a:p>
        </p:txBody>
      </p:sp>
      <p:sp>
        <p:nvSpPr>
          <p:cNvPr id="4" name="Title 3"/>
          <p:cNvSpPr>
            <a:spLocks noGrp="1"/>
          </p:cNvSpPr>
          <p:nvPr>
            <p:ph type="title"/>
          </p:nvPr>
        </p:nvSpPr>
        <p:spPr>
          <a:xfrm>
            <a:off x="1986844" y="354294"/>
            <a:ext cx="7962900" cy="987303"/>
          </a:xfrm>
        </p:spPr>
        <p:txBody>
          <a:bodyPr>
            <a:noAutofit/>
          </a:bodyPr>
          <a:lstStyle/>
          <a:p>
            <a:pPr algn="ctr"/>
            <a:r>
              <a:rPr lang="en-US" sz="6000" dirty="0" smtClean="0">
                <a:solidFill>
                  <a:schemeClr val="tx1"/>
                </a:solidFill>
              </a:rPr>
              <a:t>Waxing VS Waning</a:t>
            </a:r>
            <a:endParaRPr lang="en-US" sz="6000" dirty="0">
              <a:solidFill>
                <a:schemeClr val="tx1"/>
              </a:solidFill>
            </a:endParaRPr>
          </a:p>
        </p:txBody>
      </p:sp>
      <p:sp>
        <p:nvSpPr>
          <p:cNvPr id="5" name="TextBox 4"/>
          <p:cNvSpPr txBox="1"/>
          <p:nvPr/>
        </p:nvSpPr>
        <p:spPr>
          <a:xfrm>
            <a:off x="1862667" y="1538968"/>
            <a:ext cx="3273777" cy="523220"/>
          </a:xfrm>
          <a:prstGeom prst="rect">
            <a:avLst/>
          </a:prstGeom>
          <a:noFill/>
          <a:ln>
            <a:solidFill>
              <a:schemeClr val="bg2"/>
            </a:solidFill>
          </a:ln>
        </p:spPr>
        <p:txBody>
          <a:bodyPr wrap="square" rtlCol="0" anchor="ctr" anchorCtr="1">
            <a:spAutoFit/>
          </a:bodyPr>
          <a:lstStyle/>
          <a:p>
            <a:r>
              <a:rPr lang="en-US" sz="2800" b="1" dirty="0" smtClean="0"/>
              <a:t>Waxing</a:t>
            </a:r>
            <a:endParaRPr lang="en-US" sz="2800" b="1" dirty="0"/>
          </a:p>
        </p:txBody>
      </p:sp>
      <p:sp>
        <p:nvSpPr>
          <p:cNvPr id="6" name="TextBox 5"/>
          <p:cNvSpPr txBox="1"/>
          <p:nvPr/>
        </p:nvSpPr>
        <p:spPr>
          <a:xfrm>
            <a:off x="7168340" y="1475989"/>
            <a:ext cx="3273777" cy="523220"/>
          </a:xfrm>
          <a:prstGeom prst="rect">
            <a:avLst/>
          </a:prstGeom>
          <a:noFill/>
          <a:ln>
            <a:solidFill>
              <a:schemeClr val="bg2"/>
            </a:solidFill>
          </a:ln>
        </p:spPr>
        <p:txBody>
          <a:bodyPr wrap="square" rtlCol="0" anchor="ctr" anchorCtr="1">
            <a:spAutoFit/>
          </a:bodyPr>
          <a:lstStyle/>
          <a:p>
            <a:r>
              <a:rPr lang="en-US" sz="2800" b="1" dirty="0" smtClean="0"/>
              <a:t>Waning</a:t>
            </a:r>
            <a:endParaRPr lang="en-US" sz="2800" b="1"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8345" y="4149637"/>
            <a:ext cx="8665181" cy="2228585"/>
          </a:xfrm>
          <a:prstGeom prst="rect">
            <a:avLst/>
          </a:prstGeom>
        </p:spPr>
      </p:pic>
    </p:spTree>
    <p:extLst>
      <p:ext uri="{BB962C8B-B14F-4D97-AF65-F5344CB8AC3E}">
        <p14:creationId xmlns:p14="http://schemas.microsoft.com/office/powerpoint/2010/main" val="502233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19085"/>
            <a:ext cx="7824436" cy="5195915"/>
          </a:xfrm>
          <a:prstGeom prst="rect">
            <a:avLst/>
          </a:prstGeom>
        </p:spPr>
      </p:pic>
      <p:sp>
        <p:nvSpPr>
          <p:cNvPr id="3" name="Oval 2"/>
          <p:cNvSpPr/>
          <p:nvPr/>
        </p:nvSpPr>
        <p:spPr>
          <a:xfrm rot="1338065">
            <a:off x="1004399" y="702127"/>
            <a:ext cx="5274185" cy="3169227"/>
          </a:xfrm>
          <a:prstGeom prst="ellipse">
            <a:avLst/>
          </a:prstGeom>
          <a:noFill/>
          <a:ln w="38100">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4" name="TextBox 3"/>
          <p:cNvSpPr txBox="1"/>
          <p:nvPr/>
        </p:nvSpPr>
        <p:spPr>
          <a:xfrm>
            <a:off x="7471064" y="227601"/>
            <a:ext cx="4405746" cy="230832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400" b="1" dirty="0" smtClean="0">
                <a:latin typeface="Century Gothic" panose="020B0502020202020204" pitchFamily="34" charset="0"/>
              </a:rPr>
              <a:t>In the waxing phase the light grows from right to left.  A great way to remember this is to memorize “When the light is on the right its waxing bright.”</a:t>
            </a:r>
            <a:endParaRPr lang="en-US" sz="2400" b="1" dirty="0">
              <a:latin typeface="Century Gothic" panose="020B0502020202020204" pitchFamily="34" charset="0"/>
            </a:endParaRPr>
          </a:p>
        </p:txBody>
      </p:sp>
      <p:sp>
        <p:nvSpPr>
          <p:cNvPr id="5" name="Oval 4"/>
          <p:cNvSpPr/>
          <p:nvPr/>
        </p:nvSpPr>
        <p:spPr>
          <a:xfrm rot="1338065">
            <a:off x="106932" y="2806592"/>
            <a:ext cx="5274185" cy="3169227"/>
          </a:xfrm>
          <a:prstGeom prst="ellipse">
            <a:avLst/>
          </a:prstGeom>
          <a:noFill/>
          <a:ln w="38100">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6" name="TextBox 5"/>
          <p:cNvSpPr txBox="1"/>
          <p:nvPr/>
        </p:nvSpPr>
        <p:spPr>
          <a:xfrm>
            <a:off x="7282983" y="4459333"/>
            <a:ext cx="4405746" cy="193899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400" b="1" dirty="0" smtClean="0">
                <a:latin typeface="Century Gothic" panose="020B0502020202020204" pitchFamily="34" charset="0"/>
              </a:rPr>
              <a:t>In the waning phase the light shrinks from right to left.  A great way to remember this is to memorize “Wax on, wane off”</a:t>
            </a:r>
            <a:endParaRPr lang="en-US" sz="2400" b="1" dirty="0">
              <a:latin typeface="Century Gothic" panose="020B0502020202020204" pitchFamily="34" charset="0"/>
            </a:endParaRPr>
          </a:p>
        </p:txBody>
      </p:sp>
    </p:spTree>
    <p:extLst>
      <p:ext uri="{BB962C8B-B14F-4D97-AF65-F5344CB8AC3E}">
        <p14:creationId xmlns:p14="http://schemas.microsoft.com/office/powerpoint/2010/main" val="405047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randombar(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244" y="677033"/>
            <a:ext cx="7063054" cy="4673899"/>
          </a:xfrm>
          <a:prstGeom prst="rect">
            <a:avLst/>
          </a:prstGeom>
        </p:spPr>
      </p:pic>
      <p:sp>
        <p:nvSpPr>
          <p:cNvPr id="3" name="TextBox 2"/>
          <p:cNvSpPr txBox="1"/>
          <p:nvPr/>
        </p:nvSpPr>
        <p:spPr>
          <a:xfrm>
            <a:off x="7627298" y="677033"/>
            <a:ext cx="3939822" cy="5693866"/>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800" b="1" dirty="0" smtClean="0"/>
              <a:t>There are four main phases of the moon.</a:t>
            </a:r>
          </a:p>
          <a:p>
            <a:pPr algn="ctr"/>
            <a:endParaRPr lang="en-US" sz="2800" b="1" dirty="0"/>
          </a:p>
          <a:p>
            <a:pPr algn="ctr"/>
            <a:r>
              <a:rPr lang="en-US" sz="2800" b="1" dirty="0" smtClean="0"/>
              <a:t>New Moon</a:t>
            </a:r>
          </a:p>
          <a:p>
            <a:pPr algn="ctr"/>
            <a:r>
              <a:rPr lang="en-US" sz="2800" b="1" dirty="0" smtClean="0"/>
              <a:t>First Quarter</a:t>
            </a:r>
          </a:p>
          <a:p>
            <a:pPr algn="ctr"/>
            <a:endParaRPr lang="en-US" sz="2800" b="1" dirty="0" smtClean="0"/>
          </a:p>
          <a:p>
            <a:pPr algn="ctr"/>
            <a:r>
              <a:rPr lang="en-US" sz="2800" b="1" dirty="0" smtClean="0"/>
              <a:t>Full Moon </a:t>
            </a:r>
          </a:p>
          <a:p>
            <a:pPr algn="ctr"/>
            <a:r>
              <a:rPr lang="en-US" sz="2800" b="1" dirty="0" smtClean="0"/>
              <a:t>Third Quarter</a:t>
            </a:r>
          </a:p>
          <a:p>
            <a:pPr algn="ctr"/>
            <a:endParaRPr lang="en-US" sz="2800" b="1" dirty="0"/>
          </a:p>
          <a:p>
            <a:pPr algn="ctr"/>
            <a:r>
              <a:rPr lang="en-US" sz="2800" b="1" dirty="0" smtClean="0"/>
              <a:t>An eclipse can form when the moon is in the</a:t>
            </a:r>
          </a:p>
          <a:p>
            <a:pPr algn="ctr"/>
            <a:r>
              <a:rPr lang="en-US" sz="2800" b="1" dirty="0"/>
              <a:t>f</a:t>
            </a:r>
            <a:r>
              <a:rPr lang="en-US" sz="2800" b="1" dirty="0" smtClean="0"/>
              <a:t>ull moon or new moon phase.</a:t>
            </a:r>
            <a:endParaRPr lang="en-US" sz="2800" b="1" dirty="0"/>
          </a:p>
        </p:txBody>
      </p:sp>
      <p:sp>
        <p:nvSpPr>
          <p:cNvPr id="4" name="TextBox 3"/>
          <p:cNvSpPr txBox="1"/>
          <p:nvPr/>
        </p:nvSpPr>
        <p:spPr>
          <a:xfrm>
            <a:off x="564244" y="5350932"/>
            <a:ext cx="6807400" cy="132343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000" b="1" dirty="0" smtClean="0">
                <a:latin typeface="Century Gothic" panose="020B0502020202020204" pitchFamily="34" charset="0"/>
              </a:rPr>
              <a:t>When the moon is each of these phases the waters of the Earth are affected and it causes high and low tides.  You will learn more about tides during the course of this lesson.</a:t>
            </a:r>
            <a:endParaRPr lang="en-US" sz="2000" b="1" dirty="0">
              <a:latin typeface="Century Gothic" panose="020B0502020202020204" pitchFamily="34" charset="0"/>
            </a:endParaRPr>
          </a:p>
        </p:txBody>
      </p:sp>
    </p:spTree>
    <p:extLst>
      <p:ext uri="{BB962C8B-B14F-4D97-AF65-F5344CB8AC3E}">
        <p14:creationId xmlns:p14="http://schemas.microsoft.com/office/powerpoint/2010/main" val="405804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1125" y="213607"/>
            <a:ext cx="9429750" cy="4714875"/>
          </a:xfrm>
          <a:prstGeom prst="rect">
            <a:avLst/>
          </a:prstGeom>
        </p:spPr>
      </p:pic>
      <p:sp>
        <p:nvSpPr>
          <p:cNvPr id="3" name="TextBox 2"/>
          <p:cNvSpPr txBox="1"/>
          <p:nvPr/>
        </p:nvSpPr>
        <p:spPr>
          <a:xfrm>
            <a:off x="1467555" y="4697649"/>
            <a:ext cx="9076267" cy="461665"/>
          </a:xfrm>
          <a:prstGeom prst="rect">
            <a:avLst/>
          </a:prstGeom>
          <a:noFill/>
          <a:ln>
            <a:solidFill>
              <a:schemeClr val="bg2"/>
            </a:solidFill>
          </a:ln>
        </p:spPr>
        <p:txBody>
          <a:bodyPr wrap="square" rtlCol="0" anchor="ctr" anchorCtr="1">
            <a:spAutoFit/>
          </a:bodyPr>
          <a:lstStyle/>
          <a:p>
            <a:pPr algn="ctr"/>
            <a:r>
              <a:rPr lang="en-US" sz="2400" b="1" dirty="0" smtClean="0">
                <a:latin typeface="Century Gothic" panose="020B0502020202020204" pitchFamily="34" charset="0"/>
              </a:rPr>
              <a:t>In an eclipse the Sun, moon and Earth are in a straight line.</a:t>
            </a:r>
            <a:endParaRPr lang="en-US" sz="2400" b="1" dirty="0">
              <a:latin typeface="Century Gothic" panose="020B0502020202020204" pitchFamily="34" charset="0"/>
            </a:endParaRPr>
          </a:p>
        </p:txBody>
      </p:sp>
      <p:sp>
        <p:nvSpPr>
          <p:cNvPr id="4" name="TextBox 3"/>
          <p:cNvSpPr txBox="1"/>
          <p:nvPr/>
        </p:nvSpPr>
        <p:spPr>
          <a:xfrm>
            <a:off x="293510" y="5159314"/>
            <a:ext cx="5238045" cy="156966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400" b="1" dirty="0" smtClean="0">
                <a:latin typeface="Century Gothic" panose="020B0502020202020204" pitchFamily="34" charset="0"/>
              </a:rPr>
              <a:t>A </a:t>
            </a:r>
            <a:r>
              <a:rPr lang="en-US" sz="2400" b="1" dirty="0" smtClean="0">
                <a:solidFill>
                  <a:srgbClr val="FF0000"/>
                </a:solidFill>
                <a:latin typeface="Century Gothic" panose="020B0502020202020204" pitchFamily="34" charset="0"/>
              </a:rPr>
              <a:t>solar eclipse </a:t>
            </a:r>
            <a:r>
              <a:rPr lang="en-US" sz="2400" b="1" dirty="0" smtClean="0">
                <a:latin typeface="Century Gothic" panose="020B0502020202020204" pitchFamily="34" charset="0"/>
              </a:rPr>
              <a:t>can form during a new moon phase.  This occurs when the moon is between the Sun and the Earth</a:t>
            </a:r>
            <a:r>
              <a:rPr lang="en-US" sz="2000" b="1" dirty="0" smtClean="0">
                <a:latin typeface="Century Gothic" panose="020B0502020202020204" pitchFamily="34" charset="0"/>
              </a:rPr>
              <a:t>.</a:t>
            </a:r>
            <a:endParaRPr lang="en-US" sz="2000" b="1" dirty="0">
              <a:latin typeface="Century Gothic" panose="020B0502020202020204" pitchFamily="34" charset="0"/>
            </a:endParaRPr>
          </a:p>
        </p:txBody>
      </p:sp>
      <p:sp>
        <p:nvSpPr>
          <p:cNvPr id="5" name="TextBox 4"/>
          <p:cNvSpPr txBox="1"/>
          <p:nvPr/>
        </p:nvSpPr>
        <p:spPr>
          <a:xfrm>
            <a:off x="6005688" y="5204761"/>
            <a:ext cx="5712179" cy="156966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chorCtr="1">
            <a:spAutoFit/>
          </a:bodyPr>
          <a:lstStyle/>
          <a:p>
            <a:pPr algn="ctr"/>
            <a:r>
              <a:rPr lang="en-US" sz="2400" b="1" dirty="0" smtClean="0">
                <a:latin typeface="Century Gothic" panose="020B0502020202020204" pitchFamily="34" charset="0"/>
              </a:rPr>
              <a:t>A </a:t>
            </a:r>
            <a:r>
              <a:rPr lang="en-US" sz="2400" b="1" dirty="0" smtClean="0">
                <a:solidFill>
                  <a:srgbClr val="FF0000"/>
                </a:solidFill>
                <a:latin typeface="Century Gothic" panose="020B0502020202020204" pitchFamily="34" charset="0"/>
              </a:rPr>
              <a:t>lunar eclipse </a:t>
            </a:r>
            <a:r>
              <a:rPr lang="en-US" sz="2400" b="1" dirty="0" smtClean="0">
                <a:latin typeface="Century Gothic" panose="020B0502020202020204" pitchFamily="34" charset="0"/>
              </a:rPr>
              <a:t>can form during the full moon phase.  This occurs when the Earth is between the Moon and the Sun.</a:t>
            </a:r>
            <a:endParaRPr lang="en-US" sz="2400" b="1" dirty="0">
              <a:latin typeface="Century Gothic" panose="020B0502020202020204" pitchFamily="34" charset="0"/>
            </a:endParaRPr>
          </a:p>
        </p:txBody>
      </p:sp>
    </p:spTree>
    <p:extLst>
      <p:ext uri="{BB962C8B-B14F-4D97-AF65-F5344CB8AC3E}">
        <p14:creationId xmlns:p14="http://schemas.microsoft.com/office/powerpoint/2010/main" val="3514926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6222" y="786178"/>
            <a:ext cx="8376356" cy="369332"/>
          </a:xfrm>
          <a:prstGeom prst="rect">
            <a:avLst/>
          </a:prstGeom>
          <a:noFill/>
          <a:ln>
            <a:solidFill>
              <a:schemeClr val="bg2"/>
            </a:solidFill>
          </a:ln>
        </p:spPr>
        <p:txBody>
          <a:bodyPr wrap="square" rtlCol="0" anchor="ctr" anchorCtr="1">
            <a:spAutoFit/>
          </a:bodyPr>
          <a:lstStyle/>
          <a:p>
            <a:endParaRPr lang="en-US" dirty="0"/>
          </a:p>
        </p:txBody>
      </p:sp>
      <p:sp>
        <p:nvSpPr>
          <p:cNvPr id="3" name="Title 2"/>
          <p:cNvSpPr>
            <a:spLocks noGrp="1"/>
          </p:cNvSpPr>
          <p:nvPr>
            <p:ph type="title"/>
          </p:nvPr>
        </p:nvSpPr>
        <p:spPr>
          <a:xfrm>
            <a:off x="1806222" y="210836"/>
            <a:ext cx="8669867" cy="680452"/>
          </a:xfrm>
        </p:spPr>
        <p:txBody>
          <a:bodyPr>
            <a:normAutofit/>
          </a:bodyPr>
          <a:lstStyle/>
          <a:p>
            <a:r>
              <a:rPr lang="en-US" dirty="0" smtClean="0">
                <a:solidFill>
                  <a:schemeClr val="tx1"/>
                </a:solidFill>
                <a:latin typeface="Century Gothic" panose="020B0502020202020204" pitchFamily="34" charset="0"/>
              </a:rPr>
              <a:t>How are the lunar and solar eclipse different?</a:t>
            </a:r>
            <a:endParaRPr lang="en-US" dirty="0">
              <a:solidFill>
                <a:schemeClr val="tx1"/>
              </a:solidFill>
              <a:latin typeface="Century Gothic" panose="020B0502020202020204" pitchFamily="34" charset="0"/>
            </a:endParaRPr>
          </a:p>
        </p:txBody>
      </p:sp>
      <p:sp>
        <p:nvSpPr>
          <p:cNvPr id="4" name="Text Placeholder 3"/>
          <p:cNvSpPr>
            <a:spLocks noGrp="1"/>
          </p:cNvSpPr>
          <p:nvPr>
            <p:ph type="body" idx="1"/>
          </p:nvPr>
        </p:nvSpPr>
        <p:spPr>
          <a:xfrm>
            <a:off x="1929459" y="1559448"/>
            <a:ext cx="3886200" cy="641350"/>
          </a:xfrm>
        </p:spPr>
        <p:txBody>
          <a:bodyPr>
            <a:normAutofit/>
          </a:bodyPr>
          <a:lstStyle/>
          <a:p>
            <a:pPr algn="ctr"/>
            <a:r>
              <a:rPr lang="en-US" sz="4000" dirty="0" smtClean="0">
                <a:solidFill>
                  <a:schemeClr val="tx1"/>
                </a:solidFill>
                <a:latin typeface="Century Gothic" panose="020B0502020202020204" pitchFamily="34" charset="0"/>
              </a:rPr>
              <a:t>Lunar Eclipse</a:t>
            </a:r>
            <a:endParaRPr lang="en-US" sz="4000" dirty="0">
              <a:solidFill>
                <a:schemeClr val="tx1"/>
              </a:solidFill>
              <a:latin typeface="Century Gothic" panose="020B0502020202020204" pitchFamily="34" charset="0"/>
            </a:endParaRPr>
          </a:p>
        </p:txBody>
      </p:sp>
      <p:sp>
        <p:nvSpPr>
          <p:cNvPr id="5" name="Content Placeholder 4"/>
          <p:cNvSpPr>
            <a:spLocks noGrp="1"/>
          </p:cNvSpPr>
          <p:nvPr>
            <p:ph sz="half" idx="2"/>
          </p:nvPr>
        </p:nvSpPr>
        <p:spPr>
          <a:xfrm>
            <a:off x="1309511" y="2843037"/>
            <a:ext cx="3886200" cy="3028950"/>
          </a:xfrm>
        </p:spPr>
        <p:txBody>
          <a:bodyPr>
            <a:normAutofit lnSpcReduction="10000"/>
          </a:bodyPr>
          <a:lstStyle/>
          <a:p>
            <a:r>
              <a:rPr lang="en-US" sz="2400" b="1" dirty="0" smtClean="0">
                <a:latin typeface="Century Gothic" panose="020B0502020202020204" pitchFamily="34" charset="0"/>
              </a:rPr>
              <a:t>Occurs at night</a:t>
            </a:r>
          </a:p>
          <a:p>
            <a:r>
              <a:rPr lang="en-US" sz="2400" b="1" dirty="0" smtClean="0">
                <a:latin typeface="Century Gothic" panose="020B0502020202020204" pitchFamily="34" charset="0"/>
              </a:rPr>
              <a:t>Occurs during a full moon</a:t>
            </a:r>
          </a:p>
          <a:p>
            <a:r>
              <a:rPr lang="en-US" sz="2400" b="1" dirty="0" smtClean="0">
                <a:latin typeface="Century Gothic" panose="020B0502020202020204" pitchFamily="34" charset="0"/>
              </a:rPr>
              <a:t>Can be seen more readily because of proximity</a:t>
            </a:r>
          </a:p>
          <a:p>
            <a:r>
              <a:rPr lang="en-US" sz="2400" b="1" dirty="0" smtClean="0">
                <a:latin typeface="Century Gothic" panose="020B0502020202020204" pitchFamily="34" charset="0"/>
              </a:rPr>
              <a:t>Safe to watch with a naked eye</a:t>
            </a:r>
            <a:endParaRPr lang="en-US" sz="2400" b="1" dirty="0">
              <a:latin typeface="Century Gothic" panose="020B0502020202020204" pitchFamily="34" charset="0"/>
            </a:endParaRPr>
          </a:p>
        </p:txBody>
      </p:sp>
      <p:sp>
        <p:nvSpPr>
          <p:cNvPr id="6" name="Text Placeholder 5"/>
          <p:cNvSpPr>
            <a:spLocks noGrp="1"/>
          </p:cNvSpPr>
          <p:nvPr>
            <p:ph type="body" sz="quarter" idx="3"/>
          </p:nvPr>
        </p:nvSpPr>
        <p:spPr>
          <a:xfrm>
            <a:off x="6173140" y="1466630"/>
            <a:ext cx="3886200" cy="641350"/>
          </a:xfrm>
        </p:spPr>
        <p:txBody>
          <a:bodyPr>
            <a:normAutofit/>
          </a:bodyPr>
          <a:lstStyle/>
          <a:p>
            <a:pPr algn="ctr"/>
            <a:r>
              <a:rPr lang="en-US" sz="4000" dirty="0" smtClean="0">
                <a:solidFill>
                  <a:schemeClr val="tx1"/>
                </a:solidFill>
                <a:latin typeface="Century Gothic" panose="020B0502020202020204" pitchFamily="34" charset="0"/>
              </a:rPr>
              <a:t>Solar Eclipse</a:t>
            </a:r>
            <a:endParaRPr lang="en-US" sz="4000" dirty="0">
              <a:solidFill>
                <a:schemeClr val="tx1"/>
              </a:solidFill>
              <a:latin typeface="Century Gothic" panose="020B0502020202020204" pitchFamily="34" charset="0"/>
            </a:endParaRPr>
          </a:p>
        </p:txBody>
      </p:sp>
      <p:sp>
        <p:nvSpPr>
          <p:cNvPr id="7" name="Content Placeholder 6"/>
          <p:cNvSpPr>
            <a:spLocks noGrp="1"/>
          </p:cNvSpPr>
          <p:nvPr>
            <p:ph sz="quarter" idx="4"/>
          </p:nvPr>
        </p:nvSpPr>
        <p:spPr>
          <a:xfrm>
            <a:off x="7147277" y="2759075"/>
            <a:ext cx="3886200" cy="3028950"/>
          </a:xfrm>
        </p:spPr>
        <p:txBody>
          <a:bodyPr>
            <a:normAutofit/>
          </a:bodyPr>
          <a:lstStyle/>
          <a:p>
            <a:r>
              <a:rPr lang="en-US" sz="2400" b="1" dirty="0" smtClean="0">
                <a:latin typeface="Century Gothic" panose="020B0502020202020204" pitchFamily="34" charset="0"/>
              </a:rPr>
              <a:t>Occurs during the day</a:t>
            </a:r>
          </a:p>
          <a:p>
            <a:r>
              <a:rPr lang="en-US" sz="2400" b="1" dirty="0" smtClean="0">
                <a:latin typeface="Century Gothic" panose="020B0502020202020204" pitchFamily="34" charset="0"/>
              </a:rPr>
              <a:t>Occurs during a new moon</a:t>
            </a:r>
          </a:p>
          <a:p>
            <a:r>
              <a:rPr lang="en-US" sz="2400" b="1" dirty="0" smtClean="0">
                <a:latin typeface="Century Gothic" panose="020B0502020202020204" pitchFamily="34" charset="0"/>
              </a:rPr>
              <a:t>Are more rare than lunar eclipses</a:t>
            </a:r>
          </a:p>
          <a:p>
            <a:r>
              <a:rPr lang="en-US" sz="2400" b="1" dirty="0" smtClean="0">
                <a:latin typeface="Century Gothic" panose="020B0502020202020204" pitchFamily="34" charset="0"/>
              </a:rPr>
              <a:t>Safer to look at with eye protection</a:t>
            </a:r>
            <a:endParaRPr lang="en-US" sz="2400" b="1" dirty="0">
              <a:latin typeface="Century Gothic" panose="020B0502020202020204"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5318" y="1295226"/>
            <a:ext cx="1708385" cy="128128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825096" y="1112667"/>
            <a:ext cx="1671890" cy="164640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extBox 9"/>
          <p:cNvSpPr txBox="1"/>
          <p:nvPr/>
        </p:nvSpPr>
        <p:spPr>
          <a:xfrm>
            <a:off x="4957233" y="2274459"/>
            <a:ext cx="2074333" cy="1569660"/>
          </a:xfrm>
          <a:prstGeom prst="rect">
            <a:avLst/>
          </a:prstGeom>
          <a:noFill/>
          <a:ln>
            <a:solidFill>
              <a:schemeClr val="bg2"/>
            </a:solidFill>
          </a:ln>
        </p:spPr>
        <p:txBody>
          <a:bodyPr wrap="square" rtlCol="0" anchor="ctr" anchorCtr="1">
            <a:spAutoFit/>
          </a:bodyPr>
          <a:lstStyle/>
          <a:p>
            <a:r>
              <a:rPr lang="en-US" sz="9600" b="1" dirty="0" smtClean="0">
                <a:latin typeface="Century Gothic" panose="020B0502020202020204" pitchFamily="34" charset="0"/>
              </a:rPr>
              <a:t>VS</a:t>
            </a:r>
            <a:endParaRPr lang="en-US" sz="9600" b="1" dirty="0">
              <a:latin typeface="Century Gothic" panose="020B0502020202020204" pitchFamily="34" charset="0"/>
            </a:endParaRPr>
          </a:p>
        </p:txBody>
      </p:sp>
    </p:spTree>
    <p:extLst>
      <p:ext uri="{BB962C8B-B14F-4D97-AF65-F5344CB8AC3E}">
        <p14:creationId xmlns:p14="http://schemas.microsoft.com/office/powerpoint/2010/main" val="3761930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96824" y="1257165"/>
            <a:ext cx="7833674" cy="2123658"/>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The moon is a  satellite of Earth.</a:t>
            </a:r>
            <a:endParaRPr lang="en-US" sz="6600" dirty="0">
              <a:latin typeface="Arial Rounded MT Bold" panose="020F0704030504030204" pitchFamily="34" charset="0"/>
            </a:endParaRPr>
          </a:p>
        </p:txBody>
      </p:sp>
      <p:sp>
        <p:nvSpPr>
          <p:cNvPr id="4" name="TextBox 3"/>
          <p:cNvSpPr txBox="1"/>
          <p:nvPr/>
        </p:nvSpPr>
        <p:spPr>
          <a:xfrm>
            <a:off x="2974156" y="3895499"/>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FACT</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3260980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91693727"/>
              </p:ext>
            </p:extLst>
          </p:nvPr>
        </p:nvGraphicFramePr>
        <p:xfrm>
          <a:off x="1444978" y="2271631"/>
          <a:ext cx="8150578" cy="2590800"/>
        </p:xfrm>
        <a:graphic>
          <a:graphicData uri="http://schemas.openxmlformats.org/drawingml/2006/table">
            <a:tbl>
              <a:tblPr/>
              <a:tblGrid>
                <a:gridCol w="4718755"/>
                <a:gridCol w="3431823"/>
              </a:tblGrid>
              <a:tr h="0">
                <a:tc>
                  <a:txBody>
                    <a:bodyPr/>
                    <a:lstStyle/>
                    <a:p>
                      <a:pPr marL="0" marR="0">
                        <a:spcBef>
                          <a:spcPts val="0"/>
                        </a:spcBef>
                        <a:spcAft>
                          <a:spcPts val="0"/>
                        </a:spcAft>
                      </a:pPr>
                      <a:r>
                        <a:rPr lang="en-US" sz="2800" b="1" dirty="0">
                          <a:solidFill>
                            <a:srgbClr val="000000"/>
                          </a:solidFill>
                          <a:effectLst/>
                          <a:latin typeface="Century Gothic" panose="020B0502020202020204" pitchFamily="34" charset="0"/>
                        </a:rPr>
                        <a:t>Dates</a:t>
                      </a:r>
                    </a:p>
                  </a:txBody>
                  <a:tcPr anchor="ctr">
                    <a:lnL>
                      <a:noFill/>
                    </a:lnL>
                    <a:lnR>
                      <a:noFill/>
                    </a:lnR>
                    <a:lnT>
                      <a:noFill/>
                    </a:lnT>
                    <a:lnB>
                      <a:noFill/>
                    </a:lnB>
                  </a:tcPr>
                </a:tc>
                <a:tc>
                  <a:txBody>
                    <a:bodyPr/>
                    <a:lstStyle/>
                    <a:p>
                      <a:pPr marL="0" marR="0">
                        <a:spcBef>
                          <a:spcPts val="0"/>
                        </a:spcBef>
                        <a:spcAft>
                          <a:spcPts val="0"/>
                        </a:spcAft>
                      </a:pPr>
                      <a:r>
                        <a:rPr lang="en-US" sz="2800" b="1" dirty="0">
                          <a:solidFill>
                            <a:srgbClr val="000000"/>
                          </a:solidFill>
                          <a:effectLst/>
                          <a:latin typeface="Century Gothic" panose="020B0502020202020204" pitchFamily="34" charset="0"/>
                        </a:rPr>
                        <a:t>Object</a:t>
                      </a:r>
                    </a:p>
                  </a:txBody>
                  <a:tcPr anchor="ctr">
                    <a:lnL>
                      <a:noFill/>
                    </a:lnL>
                    <a:lnR>
                      <a:noFill/>
                    </a:lnR>
                    <a:lnT>
                      <a:noFill/>
                    </a:lnT>
                    <a:lnB>
                      <a:noFill/>
                    </a:lnB>
                  </a:tcPr>
                </a:tc>
              </a:tr>
              <a:tr h="0">
                <a:tc>
                  <a:txBody>
                    <a:bodyPr/>
                    <a:lstStyle/>
                    <a:p>
                      <a:pPr marL="0" marR="0">
                        <a:spcBef>
                          <a:spcPts val="0"/>
                        </a:spcBef>
                        <a:spcAft>
                          <a:spcPts val="0"/>
                        </a:spcAft>
                      </a:pPr>
                      <a:r>
                        <a:rPr lang="pt-BR" sz="2800" dirty="0" smtClean="0">
                          <a:solidFill>
                            <a:srgbClr val="000000"/>
                          </a:solidFill>
                          <a:effectLst/>
                          <a:latin typeface="Century Gothic" panose="020B0502020202020204" pitchFamily="34" charset="0"/>
                        </a:rPr>
                        <a:t>Feb.10/11</a:t>
                      </a:r>
                      <a:r>
                        <a:rPr lang="pt-BR" sz="2800" baseline="0" dirty="0" smtClean="0">
                          <a:solidFill>
                            <a:srgbClr val="000000"/>
                          </a:solidFill>
                          <a:effectLst/>
                          <a:latin typeface="Century Gothic" panose="020B0502020202020204" pitchFamily="34" charset="0"/>
                        </a:rPr>
                        <a:t>, 2017</a:t>
                      </a:r>
                      <a:endParaRPr lang="pt-BR" sz="2800" dirty="0">
                        <a:solidFill>
                          <a:srgbClr val="000000"/>
                        </a:solidFill>
                        <a:effectLst/>
                        <a:latin typeface="Century Gothic" panose="020B0502020202020204" pitchFamily="34" charset="0"/>
                      </a:endParaRPr>
                    </a:p>
                  </a:txBody>
                  <a:tcPr anchor="ctr">
                    <a:lnL>
                      <a:noFill/>
                    </a:lnL>
                    <a:lnR>
                      <a:noFill/>
                    </a:lnR>
                    <a:lnT>
                      <a:noFill/>
                    </a:lnT>
                    <a:lnB>
                      <a:noFill/>
                    </a:lnB>
                  </a:tcPr>
                </a:tc>
                <a:tc>
                  <a:txBody>
                    <a:bodyPr/>
                    <a:lstStyle/>
                    <a:p>
                      <a:pPr marL="0" marR="0">
                        <a:spcBef>
                          <a:spcPts val="0"/>
                        </a:spcBef>
                        <a:spcAft>
                          <a:spcPts val="0"/>
                        </a:spcAft>
                      </a:pPr>
                      <a:r>
                        <a:rPr lang="en-US" sz="2800" dirty="0">
                          <a:solidFill>
                            <a:srgbClr val="000000"/>
                          </a:solidFill>
                          <a:effectLst/>
                          <a:latin typeface="Century Gothic" panose="020B0502020202020204" pitchFamily="34" charset="0"/>
                        </a:rPr>
                        <a:t>Lunar</a:t>
                      </a:r>
                    </a:p>
                  </a:txBody>
                  <a:tcPr anchor="ctr">
                    <a:lnL>
                      <a:noFill/>
                    </a:lnL>
                    <a:lnR>
                      <a:noFill/>
                    </a:lnR>
                    <a:lnT>
                      <a:noFill/>
                    </a:lnT>
                    <a:lnB>
                      <a:noFill/>
                    </a:lnB>
                  </a:tcPr>
                </a:tc>
              </a:tr>
              <a:tr h="0">
                <a:tc>
                  <a:txBody>
                    <a:bodyPr/>
                    <a:lstStyle/>
                    <a:p>
                      <a:pPr marL="0" marR="0">
                        <a:spcBef>
                          <a:spcPts val="0"/>
                        </a:spcBef>
                        <a:spcAft>
                          <a:spcPts val="0"/>
                        </a:spcAft>
                      </a:pPr>
                      <a:r>
                        <a:rPr lang="en-US" sz="2800" dirty="0" smtClean="0">
                          <a:solidFill>
                            <a:srgbClr val="000000"/>
                          </a:solidFill>
                          <a:effectLst/>
                          <a:latin typeface="Century Gothic" panose="020B0502020202020204" pitchFamily="34" charset="0"/>
                        </a:rPr>
                        <a:t>Aug.</a:t>
                      </a:r>
                      <a:r>
                        <a:rPr lang="en-US" sz="2800" baseline="0" dirty="0" smtClean="0">
                          <a:solidFill>
                            <a:srgbClr val="000000"/>
                          </a:solidFill>
                          <a:effectLst/>
                          <a:latin typeface="Century Gothic" panose="020B0502020202020204" pitchFamily="34" charset="0"/>
                        </a:rPr>
                        <a:t> 21, 2017</a:t>
                      </a:r>
                      <a:endParaRPr lang="en-US" sz="2800" dirty="0">
                        <a:solidFill>
                          <a:srgbClr val="000000"/>
                        </a:solidFill>
                        <a:effectLst/>
                        <a:latin typeface="Century Gothic" panose="020B0502020202020204" pitchFamily="34" charset="0"/>
                      </a:endParaRPr>
                    </a:p>
                  </a:txBody>
                  <a:tcPr anchor="ctr">
                    <a:lnL>
                      <a:noFill/>
                    </a:lnL>
                    <a:lnR>
                      <a:noFill/>
                    </a:lnR>
                    <a:lnT>
                      <a:noFill/>
                    </a:lnT>
                    <a:lnB>
                      <a:noFill/>
                    </a:lnB>
                  </a:tcPr>
                </a:tc>
                <a:tc>
                  <a:txBody>
                    <a:bodyPr/>
                    <a:lstStyle/>
                    <a:p>
                      <a:pPr marL="0" marR="0">
                        <a:spcBef>
                          <a:spcPts val="0"/>
                        </a:spcBef>
                        <a:spcAft>
                          <a:spcPts val="0"/>
                        </a:spcAft>
                      </a:pPr>
                      <a:r>
                        <a:rPr lang="en-US" sz="2800" dirty="0">
                          <a:solidFill>
                            <a:srgbClr val="000000"/>
                          </a:solidFill>
                          <a:effectLst/>
                          <a:latin typeface="Century Gothic" panose="020B0502020202020204" pitchFamily="34" charset="0"/>
                        </a:rPr>
                        <a:t>Solar</a:t>
                      </a:r>
                    </a:p>
                  </a:txBody>
                  <a:tcPr anchor="ctr">
                    <a:lnL>
                      <a:noFill/>
                    </a:lnL>
                    <a:lnR>
                      <a:noFill/>
                    </a:lnR>
                    <a:lnT>
                      <a:noFill/>
                    </a:lnT>
                    <a:lnB>
                      <a:noFill/>
                    </a:lnB>
                  </a:tcPr>
                </a:tc>
              </a:tr>
              <a:tr h="0">
                <a:tc>
                  <a:txBody>
                    <a:bodyPr/>
                    <a:lstStyle/>
                    <a:p>
                      <a:pPr marL="0" marR="0">
                        <a:spcBef>
                          <a:spcPts val="0"/>
                        </a:spcBef>
                        <a:spcAft>
                          <a:spcPts val="0"/>
                        </a:spcAft>
                      </a:pPr>
                      <a:r>
                        <a:rPr lang="nb-NO" sz="2800" dirty="0" smtClean="0">
                          <a:solidFill>
                            <a:srgbClr val="000000"/>
                          </a:solidFill>
                          <a:effectLst/>
                          <a:latin typeface="Century Gothic" panose="020B0502020202020204" pitchFamily="34" charset="0"/>
                        </a:rPr>
                        <a:t>Jan.</a:t>
                      </a:r>
                      <a:r>
                        <a:rPr lang="nb-NO" sz="2800" baseline="0" dirty="0" smtClean="0">
                          <a:solidFill>
                            <a:srgbClr val="000000"/>
                          </a:solidFill>
                          <a:effectLst/>
                          <a:latin typeface="Century Gothic" panose="020B0502020202020204" pitchFamily="34" charset="0"/>
                        </a:rPr>
                        <a:t> 31, 2018</a:t>
                      </a:r>
                      <a:endParaRPr lang="nb-NO" sz="2800" dirty="0">
                        <a:solidFill>
                          <a:srgbClr val="000000"/>
                        </a:solidFill>
                        <a:effectLst/>
                        <a:latin typeface="Century Gothic" panose="020B0502020202020204" pitchFamily="34" charset="0"/>
                      </a:endParaRPr>
                    </a:p>
                  </a:txBody>
                  <a:tcPr anchor="ctr">
                    <a:lnL>
                      <a:noFill/>
                    </a:lnL>
                    <a:lnR>
                      <a:noFill/>
                    </a:lnR>
                    <a:lnT>
                      <a:noFill/>
                    </a:lnT>
                    <a:lnB>
                      <a:noFill/>
                    </a:lnB>
                  </a:tcPr>
                </a:tc>
                <a:tc>
                  <a:txBody>
                    <a:bodyPr/>
                    <a:lstStyle/>
                    <a:p>
                      <a:pPr marL="0" marR="0">
                        <a:spcBef>
                          <a:spcPts val="0"/>
                        </a:spcBef>
                        <a:spcAft>
                          <a:spcPts val="0"/>
                        </a:spcAft>
                      </a:pPr>
                      <a:r>
                        <a:rPr lang="en-US" sz="2800" dirty="0">
                          <a:solidFill>
                            <a:srgbClr val="000000"/>
                          </a:solidFill>
                          <a:effectLst/>
                          <a:latin typeface="Century Gothic" panose="020B0502020202020204" pitchFamily="34" charset="0"/>
                        </a:rPr>
                        <a:t>Lunar</a:t>
                      </a:r>
                    </a:p>
                  </a:txBody>
                  <a:tcPr anchor="ctr">
                    <a:lnL>
                      <a:noFill/>
                    </a:lnL>
                    <a:lnR>
                      <a:noFill/>
                    </a:lnR>
                    <a:lnT>
                      <a:noFill/>
                    </a:lnT>
                    <a:lnB>
                      <a:noFill/>
                    </a:lnB>
                  </a:tcPr>
                </a:tc>
              </a:tr>
              <a:tr h="0">
                <a:tc>
                  <a:txBody>
                    <a:bodyPr/>
                    <a:lstStyle/>
                    <a:p>
                      <a:pPr marL="0" marR="0">
                        <a:spcBef>
                          <a:spcPts val="0"/>
                        </a:spcBef>
                        <a:spcAft>
                          <a:spcPts val="0"/>
                        </a:spcAft>
                      </a:pPr>
                      <a:r>
                        <a:rPr lang="en-US" sz="2800" dirty="0" smtClean="0">
                          <a:solidFill>
                            <a:srgbClr val="000000"/>
                          </a:solidFill>
                          <a:effectLst/>
                          <a:latin typeface="Century Gothic" panose="020B0502020202020204" pitchFamily="34" charset="0"/>
                        </a:rPr>
                        <a:t>July</a:t>
                      </a:r>
                      <a:r>
                        <a:rPr lang="en-US" sz="2800" baseline="0" dirty="0" smtClean="0">
                          <a:solidFill>
                            <a:srgbClr val="000000"/>
                          </a:solidFill>
                          <a:effectLst/>
                          <a:latin typeface="Century Gothic" panose="020B0502020202020204" pitchFamily="34" charset="0"/>
                        </a:rPr>
                        <a:t> 27/28, 2018</a:t>
                      </a:r>
                      <a:endParaRPr lang="en-US" sz="2800" dirty="0">
                        <a:solidFill>
                          <a:srgbClr val="000000"/>
                        </a:solidFill>
                        <a:effectLst/>
                        <a:latin typeface="Century Gothic" panose="020B0502020202020204" pitchFamily="34" charset="0"/>
                      </a:endParaRPr>
                    </a:p>
                  </a:txBody>
                  <a:tcPr anchor="ctr">
                    <a:lnL>
                      <a:noFill/>
                    </a:lnL>
                    <a:lnR>
                      <a:noFill/>
                    </a:lnR>
                    <a:lnT>
                      <a:noFill/>
                    </a:lnT>
                    <a:lnB>
                      <a:noFill/>
                    </a:lnB>
                  </a:tcPr>
                </a:tc>
                <a:tc>
                  <a:txBody>
                    <a:bodyPr/>
                    <a:lstStyle/>
                    <a:p>
                      <a:pPr marL="0" marR="0">
                        <a:spcBef>
                          <a:spcPts val="0"/>
                        </a:spcBef>
                        <a:spcAft>
                          <a:spcPts val="0"/>
                        </a:spcAft>
                      </a:pPr>
                      <a:r>
                        <a:rPr lang="en-US" sz="2800" dirty="0" smtClean="0">
                          <a:solidFill>
                            <a:srgbClr val="000000"/>
                          </a:solidFill>
                          <a:effectLst/>
                          <a:latin typeface="Century Gothic" panose="020B0502020202020204" pitchFamily="34" charset="0"/>
                        </a:rPr>
                        <a:t>Lunar</a:t>
                      </a:r>
                      <a:endParaRPr lang="en-US" sz="2800" dirty="0">
                        <a:solidFill>
                          <a:srgbClr val="000000"/>
                        </a:solidFill>
                        <a:effectLst/>
                        <a:latin typeface="Century Gothic" panose="020B0502020202020204" pitchFamily="34" charset="0"/>
                      </a:endParaRPr>
                    </a:p>
                  </a:txBody>
                  <a:tcPr anchor="ctr">
                    <a:lnL>
                      <a:noFill/>
                    </a:lnL>
                    <a:lnR>
                      <a:noFill/>
                    </a:lnR>
                    <a:lnT>
                      <a:noFill/>
                    </a:lnT>
                    <a:lnB>
                      <a:noFill/>
                    </a:lnB>
                  </a:tcPr>
                </a:tc>
              </a:tr>
            </a:tbl>
          </a:graphicData>
        </a:graphic>
      </p:graphicFrame>
      <p:sp>
        <p:nvSpPr>
          <p:cNvPr id="3" name="Rectangle 1"/>
          <p:cNvSpPr>
            <a:spLocks noChangeArrowheads="1"/>
          </p:cNvSpPr>
          <p:nvPr/>
        </p:nvSpPr>
        <p:spPr bwMode="auto">
          <a:xfrm>
            <a:off x="1444978" y="1194413"/>
            <a:ext cx="806983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Century Gothic" panose="020B0502020202020204" pitchFamily="34" charset="0"/>
              </a:rPr>
              <a:t>Solar and Lunar Eclipses North</a:t>
            </a:r>
            <a:r>
              <a:rPr kumimoji="0" lang="en-US" altLang="en-US" sz="3200" b="1" i="0" u="none" strike="noStrike" cap="none" normalizeH="0" dirty="0" smtClean="0">
                <a:ln>
                  <a:noFill/>
                </a:ln>
                <a:solidFill>
                  <a:schemeClr val="tx1"/>
                </a:solidFill>
                <a:effectLst/>
                <a:latin typeface="Century Gothic" panose="020B0502020202020204" pitchFamily="34" charset="0"/>
              </a:rPr>
              <a:t> America</a:t>
            </a:r>
            <a:r>
              <a:rPr kumimoji="0" lang="en-US" altLang="en-US" sz="3200" b="1" i="0" u="none" strike="noStrike" cap="none" normalizeH="0" baseline="0" dirty="0" smtClean="0">
                <a:ln>
                  <a:noFill/>
                </a:ln>
                <a:solidFill>
                  <a:schemeClr val="tx1"/>
                </a:solidFill>
                <a:effectLst/>
                <a:latin typeface="Century Gothic" panose="020B0502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1" i="0" u="none" strike="noStrike" cap="none" normalizeH="0" baseline="0" dirty="0" smtClean="0">
              <a:ln>
                <a:noFill/>
              </a:ln>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3091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2556" y="1041564"/>
            <a:ext cx="7833674" cy="3139321"/>
          </a:xfrm>
          <a:prstGeom prst="rect">
            <a:avLst/>
          </a:prstGeom>
          <a:noFill/>
          <a:ln>
            <a:solidFill>
              <a:schemeClr val="bg2"/>
            </a:solidFill>
          </a:ln>
        </p:spPr>
        <p:txBody>
          <a:bodyPr wrap="square" rtlCol="0" anchor="ctr" anchorCtr="1">
            <a:spAutoFit/>
          </a:bodyPr>
          <a:lstStyle/>
          <a:p>
            <a:r>
              <a:rPr lang="en-US" sz="6600" i="1" dirty="0" smtClean="0">
                <a:latin typeface="Arial Rounded MT Bold" panose="020F0704030504030204" pitchFamily="34" charset="0"/>
              </a:rPr>
              <a:t>It takes the moon one day to revolve around the Earth</a:t>
            </a:r>
            <a:r>
              <a:rPr lang="en-US" sz="6600" dirty="0" smtClean="0">
                <a:latin typeface="Arial Rounded MT Bold" panose="020F0704030504030204" pitchFamily="34" charset="0"/>
              </a:rPr>
              <a:t>.</a:t>
            </a:r>
            <a:endParaRPr lang="en-US" sz="6600" dirty="0">
              <a:latin typeface="Arial Rounded MT Bold" panose="020F0704030504030204" pitchFamily="34" charset="0"/>
            </a:endParaRPr>
          </a:p>
        </p:txBody>
      </p:sp>
      <p:sp>
        <p:nvSpPr>
          <p:cNvPr id="3" name="TextBox 2"/>
          <p:cNvSpPr txBox="1"/>
          <p:nvPr/>
        </p:nvSpPr>
        <p:spPr>
          <a:xfrm>
            <a:off x="2945876" y="4376266"/>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Fiction</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2023297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8095" y="843601"/>
            <a:ext cx="9700180" cy="3139321"/>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There are eight phases of the moon during a lunar cycle.</a:t>
            </a:r>
            <a:endParaRPr lang="en-US" sz="6600" dirty="0">
              <a:latin typeface="Arial Rounded MT Bold" panose="020F0704030504030204" pitchFamily="34" charset="0"/>
            </a:endParaRPr>
          </a:p>
        </p:txBody>
      </p:sp>
      <p:sp>
        <p:nvSpPr>
          <p:cNvPr id="3" name="TextBox 2"/>
          <p:cNvSpPr txBox="1"/>
          <p:nvPr/>
        </p:nvSpPr>
        <p:spPr>
          <a:xfrm>
            <a:off x="3162692" y="4451680"/>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FACT</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2506991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77591" y="1945321"/>
            <a:ext cx="7833674" cy="2123658"/>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The moon is older than Earth.</a:t>
            </a:r>
            <a:endParaRPr lang="en-US" sz="6600" dirty="0">
              <a:latin typeface="Arial Rounded MT Bold" panose="020F0704030504030204" pitchFamily="34" charset="0"/>
            </a:endParaRPr>
          </a:p>
        </p:txBody>
      </p:sp>
      <p:sp>
        <p:nvSpPr>
          <p:cNvPr id="4" name="TextBox 3"/>
          <p:cNvSpPr txBox="1"/>
          <p:nvPr/>
        </p:nvSpPr>
        <p:spPr>
          <a:xfrm>
            <a:off x="2974156" y="3895499"/>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Fiction</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2835491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4779" y="316917"/>
            <a:ext cx="10972800" cy="4154984"/>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The moon appears to be so bright because it reflects the light of the Sun.</a:t>
            </a:r>
            <a:endParaRPr lang="en-US" sz="6600" dirty="0">
              <a:latin typeface="Arial Rounded MT Bold" panose="020F0704030504030204" pitchFamily="34" charset="0"/>
            </a:endParaRPr>
          </a:p>
        </p:txBody>
      </p:sp>
      <p:sp>
        <p:nvSpPr>
          <p:cNvPr id="3" name="TextBox 2"/>
          <p:cNvSpPr txBox="1"/>
          <p:nvPr/>
        </p:nvSpPr>
        <p:spPr>
          <a:xfrm>
            <a:off x="3143839" y="4574229"/>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FACT</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3578182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9311" y="598505"/>
            <a:ext cx="7833674" cy="3139321"/>
          </a:xfrm>
          <a:prstGeom prst="rect">
            <a:avLst/>
          </a:prstGeom>
          <a:noFill/>
          <a:ln>
            <a:solidFill>
              <a:schemeClr val="bg2"/>
            </a:solidFill>
          </a:ln>
        </p:spPr>
        <p:txBody>
          <a:bodyPr wrap="square" rtlCol="0" anchor="ctr" anchorCtr="1">
            <a:spAutoFit/>
          </a:bodyPr>
          <a:lstStyle/>
          <a:p>
            <a:r>
              <a:rPr lang="en-US" sz="6600" dirty="0" smtClean="0">
                <a:latin typeface="Arial Rounded MT Bold" panose="020F0704030504030204" pitchFamily="34" charset="0"/>
              </a:rPr>
              <a:t>The moon revolves counter clockwise around the Earth.</a:t>
            </a:r>
            <a:endParaRPr lang="en-US" sz="6600" dirty="0">
              <a:latin typeface="Arial Rounded MT Bold" panose="020F0704030504030204" pitchFamily="34" charset="0"/>
            </a:endParaRPr>
          </a:p>
        </p:txBody>
      </p:sp>
      <p:sp>
        <p:nvSpPr>
          <p:cNvPr id="3" name="TextBox 2"/>
          <p:cNvSpPr txBox="1"/>
          <p:nvPr/>
        </p:nvSpPr>
        <p:spPr>
          <a:xfrm>
            <a:off x="3115558" y="4206583"/>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FACT</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228902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799" y="1144043"/>
            <a:ext cx="7833674" cy="2123658"/>
          </a:xfrm>
          <a:prstGeom prst="rect">
            <a:avLst/>
          </a:prstGeom>
          <a:noFill/>
          <a:ln>
            <a:solidFill>
              <a:schemeClr val="bg2"/>
            </a:solidFill>
          </a:ln>
        </p:spPr>
        <p:txBody>
          <a:bodyPr wrap="square" rtlCol="0" anchor="ctr" anchorCtr="1">
            <a:spAutoFit/>
          </a:bodyPr>
          <a:lstStyle/>
          <a:p>
            <a:r>
              <a:rPr lang="en-US" sz="6600" dirty="0" smtClean="0">
                <a:latin typeface="Arial Rounded MT Bold" panose="020F0704030504030204" pitchFamily="34" charset="0"/>
              </a:rPr>
              <a:t>A solar eclipse occurs at night.</a:t>
            </a:r>
            <a:endParaRPr lang="en-US" sz="6600" dirty="0">
              <a:latin typeface="Arial Rounded MT Bold" panose="020F0704030504030204" pitchFamily="34" charset="0"/>
            </a:endParaRPr>
          </a:p>
        </p:txBody>
      </p:sp>
      <p:sp>
        <p:nvSpPr>
          <p:cNvPr id="3" name="TextBox 2"/>
          <p:cNvSpPr txBox="1"/>
          <p:nvPr/>
        </p:nvSpPr>
        <p:spPr>
          <a:xfrm>
            <a:off x="2974156" y="3895499"/>
            <a:ext cx="5279010" cy="1862048"/>
          </a:xfrm>
          <a:prstGeom prst="rect">
            <a:avLst/>
          </a:prstGeom>
          <a:noFill/>
          <a:ln>
            <a:solidFill>
              <a:schemeClr val="bg2"/>
            </a:solidFill>
          </a:ln>
        </p:spPr>
        <p:txBody>
          <a:bodyPr wrap="square" rtlCol="0" anchor="ctr" anchorCtr="1">
            <a:spAutoFit/>
          </a:bodyPr>
          <a:lstStyle/>
          <a:p>
            <a:r>
              <a:rPr lang="en-US" sz="11500" b="1" dirty="0" smtClean="0">
                <a:solidFill>
                  <a:srgbClr val="FF0000"/>
                </a:solidFill>
                <a:latin typeface="Bazooka" pitchFamily="2" charset="0"/>
              </a:rPr>
              <a:t>Fiction</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1871702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5492" y="1002641"/>
            <a:ext cx="7833674" cy="2123658"/>
          </a:xfrm>
          <a:prstGeom prst="rect">
            <a:avLst/>
          </a:prstGeom>
          <a:noFill/>
          <a:ln>
            <a:solidFill>
              <a:schemeClr val="bg2"/>
            </a:solidFill>
          </a:ln>
        </p:spPr>
        <p:txBody>
          <a:bodyPr wrap="square" rtlCol="0" anchor="ctr" anchorCtr="1">
            <a:spAutoFit/>
          </a:bodyPr>
          <a:lstStyle/>
          <a:p>
            <a:pPr algn="ctr"/>
            <a:r>
              <a:rPr lang="en-US" sz="6600" dirty="0" smtClean="0">
                <a:latin typeface="Arial Rounded MT Bold" panose="020F0704030504030204" pitchFamily="34" charset="0"/>
              </a:rPr>
              <a:t>Below is a picture of a new moon.</a:t>
            </a:r>
            <a:endParaRPr lang="en-US" sz="6600" dirty="0">
              <a:latin typeface="Arial Rounded MT Bold" panose="020F07040305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8731" y="3641987"/>
            <a:ext cx="2571750" cy="2571750"/>
          </a:xfrm>
          <a:prstGeom prst="rect">
            <a:avLst/>
          </a:prstGeom>
        </p:spPr>
      </p:pic>
      <p:sp>
        <p:nvSpPr>
          <p:cNvPr id="4" name="TextBox 3"/>
          <p:cNvSpPr txBox="1"/>
          <p:nvPr/>
        </p:nvSpPr>
        <p:spPr>
          <a:xfrm>
            <a:off x="417235" y="3641987"/>
            <a:ext cx="5279010" cy="1862048"/>
          </a:xfrm>
          <a:prstGeom prst="rect">
            <a:avLst/>
          </a:prstGeom>
          <a:noFill/>
          <a:ln>
            <a:solidFill>
              <a:schemeClr val="bg2"/>
            </a:solidFill>
          </a:ln>
        </p:spPr>
        <p:txBody>
          <a:bodyPr wrap="square" rtlCol="0" anchor="ctr" anchorCtr="1">
            <a:spAutoFit/>
          </a:bodyPr>
          <a:lstStyle/>
          <a:p>
            <a:r>
              <a:rPr lang="en-US" sz="11500" b="1" dirty="0" err="1" smtClean="0">
                <a:solidFill>
                  <a:srgbClr val="FF0000"/>
                </a:solidFill>
                <a:latin typeface="Bazooka" pitchFamily="2" charset="0"/>
              </a:rPr>
              <a:t>FicTion</a:t>
            </a:r>
            <a:endParaRPr lang="en-US" sz="11500" b="1" dirty="0">
              <a:solidFill>
                <a:srgbClr val="FF0000"/>
              </a:solidFill>
              <a:latin typeface="Bazooka" pitchFamily="2" charset="0"/>
            </a:endParaRPr>
          </a:p>
        </p:txBody>
      </p:sp>
    </p:spTree>
    <p:extLst>
      <p:ext uri="{BB962C8B-B14F-4D97-AF65-F5344CB8AC3E}">
        <p14:creationId xmlns:p14="http://schemas.microsoft.com/office/powerpoint/2010/main" val="1095327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Chilly market design templat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3">
          <a:schemeClr val="lt1"/>
        </a:lnRef>
        <a:fillRef idx="1">
          <a:schemeClr val="accent2"/>
        </a:fillRef>
        <a:effectRef idx="1">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hilly market design template" id="{A9CABA2C-7C9D-4B04-97BF-30ACAA33F979}" vid="{946736E9-A178-4D9A-96AE-381F31C2770F}"/>
    </a:ext>
  </a:extLst>
</a:theme>
</file>

<file path=ppt/theme/theme2.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3494BA"/>
      </a:accent6>
      <a:hlink>
        <a:srgbClr val="6B9F25"/>
      </a:hlink>
      <a:folHlink>
        <a:srgbClr val="9F6715"/>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C1B467-D5BC-4F2C-BB2A-C5C3CD5012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Chilly market design slides</Template>
  <TotalTime>0</TotalTime>
  <Words>588</Words>
  <Application>Microsoft Office PowerPoint</Application>
  <PresentationFormat>Widescreen</PresentationFormat>
  <Paragraphs>78</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 Rounded MT Bold</vt:lpstr>
      <vt:lpstr>Bazooka</vt:lpstr>
      <vt:lpstr>Calibri</vt:lpstr>
      <vt:lpstr>Century Gothic</vt:lpstr>
      <vt:lpstr>Colonna MT</vt:lpstr>
      <vt:lpstr>Wingdings 3</vt:lpstr>
      <vt:lpstr>Chilly market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Lunar Cycle</vt:lpstr>
      <vt:lpstr>PowerPoint Presentation</vt:lpstr>
      <vt:lpstr>PowerPoint Presentation</vt:lpstr>
      <vt:lpstr>Waxing VS Waning</vt:lpstr>
      <vt:lpstr>PowerPoint Presentation</vt:lpstr>
      <vt:lpstr>PowerPoint Presentation</vt:lpstr>
      <vt:lpstr>PowerPoint Presentation</vt:lpstr>
      <vt:lpstr>How are the lunar and solar eclipse different?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2017-01-28T14:41:37Z</dcterms:created>
  <dcterms:modified xsi:type="dcterms:W3CDTF">2017-01-31T03:29:20Z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TC034605069991</vt:lpwstr>
  </property>
</Properties>
</file>