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4" r:id="rId1"/>
  </p:sldMasterIdLst>
  <p:handoutMasterIdLst>
    <p:handoutMasterId r:id="rId11"/>
  </p:handoutMasterIdLst>
  <p:sldIdLst>
    <p:sldId id="256" r:id="rId2"/>
    <p:sldId id="257" r:id="rId3"/>
    <p:sldId id="258" r:id="rId4"/>
    <p:sldId id="260" r:id="rId5"/>
    <p:sldId id="259" r:id="rId6"/>
    <p:sldId id="261" r:id="rId7"/>
    <p:sldId id="262" r:id="rId8"/>
    <p:sldId id="263" r:id="rId9"/>
    <p:sldId id="264" r:id="rId10"/>
  </p:sldIdLst>
  <p:sldSz cx="12192000" cy="6858000"/>
  <p:notesSz cx="7102475" cy="93694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63" autoAdjust="0"/>
    <p:restoredTop sz="94660"/>
  </p:normalViewPr>
  <p:slideViewPr>
    <p:cSldViewPr snapToGrid="0">
      <p:cViewPr varScale="1">
        <p:scale>
          <a:sx n="74" d="100"/>
          <a:sy n="74" d="100"/>
        </p:scale>
        <p:origin x="378"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0098"/>
          </a:xfrm>
          <a:prstGeom prst="rect">
            <a:avLst/>
          </a:prstGeom>
        </p:spPr>
        <p:txBody>
          <a:bodyPr vert="horz" lIns="94119" tIns="47060" rIns="94119" bIns="47060" rtlCol="0"/>
          <a:lstStyle>
            <a:lvl1pPr algn="l">
              <a:defRPr sz="1200"/>
            </a:lvl1pPr>
          </a:lstStyle>
          <a:p>
            <a:endParaRPr lang="en-US"/>
          </a:p>
        </p:txBody>
      </p:sp>
      <p:sp>
        <p:nvSpPr>
          <p:cNvPr id="3" name="Date Placeholder 2"/>
          <p:cNvSpPr>
            <a:spLocks noGrp="1"/>
          </p:cNvSpPr>
          <p:nvPr>
            <p:ph type="dt" sz="quarter" idx="1"/>
          </p:nvPr>
        </p:nvSpPr>
        <p:spPr>
          <a:xfrm>
            <a:off x="4023092" y="0"/>
            <a:ext cx="3077739" cy="470098"/>
          </a:xfrm>
          <a:prstGeom prst="rect">
            <a:avLst/>
          </a:prstGeom>
        </p:spPr>
        <p:txBody>
          <a:bodyPr vert="horz" lIns="94119" tIns="47060" rIns="94119" bIns="47060" rtlCol="0"/>
          <a:lstStyle>
            <a:lvl1pPr algn="r">
              <a:defRPr sz="1200"/>
            </a:lvl1pPr>
          </a:lstStyle>
          <a:p>
            <a:fld id="{18C8A16F-DAEF-4CDA-92AD-4A543FFA3370}" type="datetimeFigureOut">
              <a:rPr lang="en-US" smtClean="0"/>
              <a:t>3/29/2017</a:t>
            </a:fld>
            <a:endParaRPr lang="en-US"/>
          </a:p>
        </p:txBody>
      </p:sp>
      <p:sp>
        <p:nvSpPr>
          <p:cNvPr id="4" name="Footer Placeholder 3"/>
          <p:cNvSpPr>
            <a:spLocks noGrp="1"/>
          </p:cNvSpPr>
          <p:nvPr>
            <p:ph type="ftr" sz="quarter" idx="2"/>
          </p:nvPr>
        </p:nvSpPr>
        <p:spPr>
          <a:xfrm>
            <a:off x="0" y="8899328"/>
            <a:ext cx="3077739" cy="470097"/>
          </a:xfrm>
          <a:prstGeom prst="rect">
            <a:avLst/>
          </a:prstGeom>
        </p:spPr>
        <p:txBody>
          <a:bodyPr vert="horz" lIns="94119" tIns="47060" rIns="94119" bIns="47060" rtlCol="0" anchor="b"/>
          <a:lstStyle>
            <a:lvl1pPr algn="l">
              <a:defRPr sz="1200"/>
            </a:lvl1pPr>
          </a:lstStyle>
          <a:p>
            <a:endParaRPr lang="en-US"/>
          </a:p>
        </p:txBody>
      </p:sp>
      <p:sp>
        <p:nvSpPr>
          <p:cNvPr id="5" name="Slide Number Placeholder 4"/>
          <p:cNvSpPr>
            <a:spLocks noGrp="1"/>
          </p:cNvSpPr>
          <p:nvPr>
            <p:ph type="sldNum" sz="quarter" idx="3"/>
          </p:nvPr>
        </p:nvSpPr>
        <p:spPr>
          <a:xfrm>
            <a:off x="4023092" y="8899328"/>
            <a:ext cx="3077739" cy="470097"/>
          </a:xfrm>
          <a:prstGeom prst="rect">
            <a:avLst/>
          </a:prstGeom>
        </p:spPr>
        <p:txBody>
          <a:bodyPr vert="horz" lIns="94119" tIns="47060" rIns="94119" bIns="47060" rtlCol="0" anchor="b"/>
          <a:lstStyle>
            <a:lvl1pPr algn="r">
              <a:defRPr sz="1200"/>
            </a:lvl1pPr>
          </a:lstStyle>
          <a:p>
            <a:fld id="{86F38AF6-E77E-46B5-9B29-0CF9715135B0}" type="slidenum">
              <a:rPr lang="en-US" smtClean="0"/>
              <a:t>‹#›</a:t>
            </a:fld>
            <a:endParaRPr lang="en-US"/>
          </a:p>
        </p:txBody>
      </p:sp>
    </p:spTree>
    <p:extLst>
      <p:ext uri="{BB962C8B-B14F-4D97-AF65-F5344CB8AC3E}">
        <p14:creationId xmlns:p14="http://schemas.microsoft.com/office/powerpoint/2010/main" val="2746035123"/>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smtClean="0"/>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EBED14E6-9BA4-49BB-AFA6-A4DD3517FBBB}" type="datetimeFigureOut">
              <a:rPr lang="en-US" smtClean="0"/>
              <a:t>3/29/2017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F615B6-7228-4A09-B0F2-0CAC206E49EA}"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51974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BED14E6-9BA4-49BB-AFA6-A4DD3517FBBB}" type="datetimeFigureOut">
              <a:rPr lang="en-US" smtClean="0"/>
              <a:t>3/29/2017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F615B6-7228-4A09-B0F2-0CAC206E49EA}" type="slidenum">
              <a:rPr lang="en-US" smtClean="0"/>
              <a:t>‹#›</a:t>
            </a:fld>
            <a:endParaRPr lang="en-US"/>
          </a:p>
        </p:txBody>
      </p:sp>
    </p:spTree>
    <p:extLst>
      <p:ext uri="{BB962C8B-B14F-4D97-AF65-F5344CB8AC3E}">
        <p14:creationId xmlns:p14="http://schemas.microsoft.com/office/powerpoint/2010/main" val="26569796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BED14E6-9BA4-49BB-AFA6-A4DD3517FBBB}" type="datetimeFigureOut">
              <a:rPr lang="en-US" smtClean="0"/>
              <a:t>3/29/2017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F615B6-7228-4A09-B0F2-0CAC206E49EA}" type="slidenum">
              <a:rPr lang="en-US" smtClean="0"/>
              <a:t>‹#›</a:t>
            </a:fld>
            <a:endParaRPr lang="en-US"/>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512130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BED14E6-9BA4-49BB-AFA6-A4DD3517FBBB}" type="datetimeFigureOut">
              <a:rPr lang="en-US" smtClean="0"/>
              <a:t>3/29/2017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F615B6-7228-4A09-B0F2-0CAC206E49EA}" type="slidenum">
              <a:rPr lang="en-US" smtClean="0"/>
              <a:t>‹#›</a:t>
            </a:fld>
            <a:endParaRPr lang="en-US"/>
          </a:p>
        </p:txBody>
      </p:sp>
    </p:spTree>
    <p:extLst>
      <p:ext uri="{BB962C8B-B14F-4D97-AF65-F5344CB8AC3E}">
        <p14:creationId xmlns:p14="http://schemas.microsoft.com/office/powerpoint/2010/main" val="13198807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smtClean="0"/>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BED14E6-9BA4-49BB-AFA6-A4DD3517FBBB}" type="datetimeFigureOut">
              <a:rPr lang="en-US" smtClean="0"/>
              <a:t>3/29/2017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F615B6-7228-4A09-B0F2-0CAC206E49EA}"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65111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BED14E6-9BA4-49BB-AFA6-A4DD3517FBBB}" type="datetimeFigureOut">
              <a:rPr lang="en-US" smtClean="0"/>
              <a:t>3/29/2017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8F615B6-7228-4A09-B0F2-0CAC206E49EA}" type="slidenum">
              <a:rPr lang="en-US" smtClean="0"/>
              <a:t>‹#›</a:t>
            </a:fld>
            <a:endParaRPr lang="en-US"/>
          </a:p>
        </p:txBody>
      </p:sp>
    </p:spTree>
    <p:extLst>
      <p:ext uri="{BB962C8B-B14F-4D97-AF65-F5344CB8AC3E}">
        <p14:creationId xmlns:p14="http://schemas.microsoft.com/office/powerpoint/2010/main" val="1555631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24128" y="2967788"/>
            <a:ext cx="4754880" cy="33415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smtClean="0"/>
              <a:t>Click to edit Master text styles</a:t>
            </a:r>
          </a:p>
        </p:txBody>
      </p:sp>
      <p:sp>
        <p:nvSpPr>
          <p:cNvPr id="6" name="Content Placeholder 5"/>
          <p:cNvSpPr>
            <a:spLocks noGrp="1"/>
          </p:cNvSpPr>
          <p:nvPr>
            <p:ph sz="quarter" idx="4"/>
          </p:nvPr>
        </p:nvSpPr>
        <p:spPr>
          <a:xfrm>
            <a:off x="5990888" y="2967788"/>
            <a:ext cx="4754880" cy="33415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BED14E6-9BA4-49BB-AFA6-A4DD3517FBBB}" type="datetimeFigureOut">
              <a:rPr lang="en-US" smtClean="0"/>
              <a:t>3/29/2017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8F615B6-7228-4A09-B0F2-0CAC206E49EA}" type="slidenum">
              <a:rPr lang="en-US" smtClean="0"/>
              <a:t>‹#›</a:t>
            </a:fld>
            <a:endParaRPr lang="en-US"/>
          </a:p>
        </p:txBody>
      </p:sp>
    </p:spTree>
    <p:extLst>
      <p:ext uri="{BB962C8B-B14F-4D97-AF65-F5344CB8AC3E}">
        <p14:creationId xmlns:p14="http://schemas.microsoft.com/office/powerpoint/2010/main" val="22631260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EBED14E6-9BA4-49BB-AFA6-A4DD3517FBBB}" type="datetimeFigureOut">
              <a:rPr lang="en-US" smtClean="0"/>
              <a:t>3/29/2017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8F615B6-7228-4A09-B0F2-0CAC206E49EA}" type="slidenum">
              <a:rPr lang="en-US" smtClean="0"/>
              <a:t>‹#›</a:t>
            </a:fld>
            <a:endParaRPr lang="en-US"/>
          </a:p>
        </p:txBody>
      </p:sp>
    </p:spTree>
    <p:extLst>
      <p:ext uri="{BB962C8B-B14F-4D97-AF65-F5344CB8AC3E}">
        <p14:creationId xmlns:p14="http://schemas.microsoft.com/office/powerpoint/2010/main" val="10628381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BED14E6-9BA4-49BB-AFA6-A4DD3517FBBB}" type="datetimeFigureOut">
              <a:rPr lang="en-US" smtClean="0"/>
              <a:t>3/29/2017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8F615B6-7228-4A09-B0F2-0CAC206E49EA}" type="slidenum">
              <a:rPr lang="en-US" smtClean="0"/>
              <a:t>‹#›</a:t>
            </a:fld>
            <a:endParaRPr lang="en-US"/>
          </a:p>
        </p:txBody>
      </p:sp>
    </p:spTree>
    <p:extLst>
      <p:ext uri="{BB962C8B-B14F-4D97-AF65-F5344CB8AC3E}">
        <p14:creationId xmlns:p14="http://schemas.microsoft.com/office/powerpoint/2010/main" val="11528631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smtClean="0"/>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BED14E6-9BA4-49BB-AFA6-A4DD3517FBBB}" type="datetimeFigureOut">
              <a:rPr lang="en-US" smtClean="0"/>
              <a:t>3/29/2017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8F615B6-7228-4A09-B0F2-0CAC206E49EA}" type="slidenum">
              <a:rPr lang="en-US" smtClean="0"/>
              <a:t>‹#›</a:t>
            </a:fld>
            <a:endParaRPr lang="en-US"/>
          </a:p>
        </p:txBody>
      </p:sp>
    </p:spTree>
    <p:extLst>
      <p:ext uri="{BB962C8B-B14F-4D97-AF65-F5344CB8AC3E}">
        <p14:creationId xmlns:p14="http://schemas.microsoft.com/office/powerpoint/2010/main" val="25057644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BED14E6-9BA4-49BB-AFA6-A4DD3517FBBB}" type="datetimeFigureOut">
              <a:rPr lang="en-US" smtClean="0"/>
              <a:t>3/29/2017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8F615B6-7228-4A09-B0F2-0CAC206E49EA}"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592110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EBED14E6-9BA4-49BB-AFA6-A4DD3517FBBB}" type="datetimeFigureOut">
              <a:rPr lang="en-US" smtClean="0"/>
              <a:t>3/29/2017</a:t>
            </a:fld>
            <a:endParaRPr lang="en-US"/>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US"/>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A8F615B6-7228-4A09-B0F2-0CAC206E49EA}" type="slidenum">
              <a:rPr lang="en-US" smtClean="0"/>
              <a:t>‹#›</a:t>
            </a:fld>
            <a:endParaRPr lang="en-US"/>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00943543"/>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Lst>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6.jpg"/></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dirty="0" smtClean="0">
                <a:latin typeface="Arial Rounded MT Bold" panose="020F0704030504030204" pitchFamily="34" charset="0"/>
              </a:rPr>
              <a:t>FORCE AND MOTION LAB ACTIVITY</a:t>
            </a:r>
            <a:endParaRPr lang="en-US" dirty="0">
              <a:latin typeface="Arial Rounded MT Bold" panose="020F0704030504030204" pitchFamily="34" charset="0"/>
            </a:endParaRPr>
          </a:p>
        </p:txBody>
      </p:sp>
    </p:spTree>
    <p:extLst>
      <p:ext uri="{BB962C8B-B14F-4D97-AF65-F5344CB8AC3E}">
        <p14:creationId xmlns:p14="http://schemas.microsoft.com/office/powerpoint/2010/main" val="236325467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15009" y="387626"/>
            <a:ext cx="10545417" cy="5632311"/>
          </a:xfrm>
          <a:prstGeom prst="rect">
            <a:avLst/>
          </a:prstGeom>
          <a:noFill/>
        </p:spPr>
        <p:txBody>
          <a:bodyPr wrap="square" rtlCol="0">
            <a:spAutoFit/>
          </a:bodyPr>
          <a:lstStyle/>
          <a:p>
            <a:r>
              <a:rPr lang="en-US" sz="6000" dirty="0" smtClean="0">
                <a:solidFill>
                  <a:srgbClr val="7030A0"/>
                </a:solidFill>
                <a:latin typeface="Arial Rounded MT Bold" panose="020F0704030504030204" pitchFamily="34" charset="0"/>
              </a:rPr>
              <a:t>TASK: </a:t>
            </a:r>
          </a:p>
          <a:p>
            <a:endParaRPr lang="en-US" sz="6000" dirty="0">
              <a:solidFill>
                <a:srgbClr val="7030A0"/>
              </a:solidFill>
              <a:latin typeface="Arial Rounded MT Bold" panose="020F0704030504030204" pitchFamily="34" charset="0"/>
            </a:endParaRPr>
          </a:p>
          <a:p>
            <a:pPr algn="ctr"/>
            <a:r>
              <a:rPr lang="en-US" sz="6000" dirty="0" smtClean="0">
                <a:solidFill>
                  <a:srgbClr val="7030A0"/>
                </a:solidFill>
                <a:latin typeface="Arial Rounded MT Bold" panose="020F0704030504030204" pitchFamily="34" charset="0"/>
              </a:rPr>
              <a:t>Your objective today is to build a </a:t>
            </a:r>
            <a:r>
              <a:rPr lang="en-US" sz="6000" dirty="0" err="1" smtClean="0">
                <a:solidFill>
                  <a:srgbClr val="7030A0"/>
                </a:solidFill>
                <a:latin typeface="Arial Rounded MT Bold" panose="020F0704030504030204" pitchFamily="34" charset="0"/>
              </a:rPr>
              <a:t>bristlebot</a:t>
            </a:r>
            <a:r>
              <a:rPr lang="en-US" sz="6000" dirty="0" smtClean="0">
                <a:solidFill>
                  <a:srgbClr val="7030A0"/>
                </a:solidFill>
                <a:latin typeface="Arial Rounded MT Bold" panose="020F0704030504030204" pitchFamily="34" charset="0"/>
              </a:rPr>
              <a:t> that will travel in a straightest possible line for 2-3 feet.</a:t>
            </a:r>
            <a:endParaRPr lang="en-US" sz="6000" dirty="0">
              <a:solidFill>
                <a:srgbClr val="7030A0"/>
              </a:solidFill>
              <a:latin typeface="Arial Rounded MT Bold" panose="020F0704030504030204" pitchFamily="34" charset="0"/>
            </a:endParaRPr>
          </a:p>
        </p:txBody>
      </p:sp>
    </p:spTree>
    <p:extLst>
      <p:ext uri="{BB962C8B-B14F-4D97-AF65-F5344CB8AC3E}">
        <p14:creationId xmlns:p14="http://schemas.microsoft.com/office/powerpoint/2010/main" val="298009619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56591" y="239333"/>
            <a:ext cx="10336695" cy="1938992"/>
          </a:xfrm>
          <a:prstGeom prst="rect">
            <a:avLst/>
          </a:prstGeom>
          <a:noFill/>
        </p:spPr>
        <p:txBody>
          <a:bodyPr wrap="square" rtlCol="0">
            <a:spAutoFit/>
          </a:bodyPr>
          <a:lstStyle/>
          <a:p>
            <a:pPr algn="ctr"/>
            <a:r>
              <a:rPr lang="en-US" sz="6000" dirty="0" smtClean="0">
                <a:latin typeface="Arial Rounded MT Bold" panose="020F0704030504030204" pitchFamily="34" charset="0"/>
              </a:rPr>
              <a:t>These are</a:t>
            </a:r>
          </a:p>
          <a:p>
            <a:pPr algn="ctr"/>
            <a:r>
              <a:rPr lang="en-US" sz="6000" dirty="0" err="1" smtClean="0">
                <a:latin typeface="Arial Rounded MT Bold" panose="020F0704030504030204" pitchFamily="34" charset="0"/>
              </a:rPr>
              <a:t>bristlebots</a:t>
            </a:r>
            <a:r>
              <a:rPr lang="en-US" sz="6000" dirty="0" smtClean="0">
                <a:latin typeface="Arial Rounded MT Bold" panose="020F0704030504030204" pitchFamily="34" charset="0"/>
              </a:rPr>
              <a:t>.</a:t>
            </a:r>
            <a:endParaRPr lang="en-US" sz="6000" dirty="0">
              <a:latin typeface="Arial Rounded MT Bold" panose="020F0704030504030204" pitchFamily="34"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95329" y="2368375"/>
            <a:ext cx="6659217" cy="4032424"/>
          </a:xfrm>
          <a:prstGeom prst="rect">
            <a:avLst/>
          </a:prstGeom>
        </p:spPr>
      </p:pic>
    </p:spTree>
    <p:extLst>
      <p:ext uri="{BB962C8B-B14F-4D97-AF65-F5344CB8AC3E}">
        <p14:creationId xmlns:p14="http://schemas.microsoft.com/office/powerpoint/2010/main" val="405801268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2687" y="359464"/>
            <a:ext cx="5784575" cy="6001643"/>
          </a:xfrm>
          <a:prstGeom prst="rect">
            <a:avLst/>
          </a:prstGeom>
          <a:noFill/>
        </p:spPr>
        <p:txBody>
          <a:bodyPr wrap="square" rtlCol="0">
            <a:spAutoFit/>
          </a:bodyPr>
          <a:lstStyle/>
          <a:p>
            <a:r>
              <a:rPr lang="en-US" sz="2400" dirty="0" smtClean="0">
                <a:latin typeface="Arial Rounded MT Bold" panose="020F0704030504030204" pitchFamily="34" charset="0"/>
              </a:rPr>
              <a:t>You will work in your table groups to accomplish this task.</a:t>
            </a:r>
          </a:p>
          <a:p>
            <a:endParaRPr lang="en-US" sz="2400" dirty="0">
              <a:latin typeface="Arial Rounded MT Bold" panose="020F0704030504030204" pitchFamily="34" charset="0"/>
            </a:endParaRPr>
          </a:p>
          <a:p>
            <a:r>
              <a:rPr lang="en-US" sz="2400" dirty="0" smtClean="0">
                <a:latin typeface="Arial Rounded MT Bold" panose="020F0704030504030204" pitchFamily="34" charset="0"/>
              </a:rPr>
              <a:t>Each group will receive a baggie with the following supplies:</a:t>
            </a:r>
          </a:p>
          <a:p>
            <a:endParaRPr lang="en-US" sz="2400" dirty="0">
              <a:latin typeface="Arial Rounded MT Bold" panose="020F0704030504030204" pitchFamily="34" charset="0"/>
            </a:endParaRPr>
          </a:p>
          <a:p>
            <a:pPr marL="285750" indent="-285750">
              <a:buFont typeface="Arial" panose="020B0604020202020204" pitchFamily="34" charset="0"/>
              <a:buChar char="•"/>
            </a:pPr>
            <a:r>
              <a:rPr lang="en-US" sz="2400" dirty="0" smtClean="0">
                <a:latin typeface="Arial Rounded MT Bold" panose="020F0704030504030204" pitchFamily="34" charset="0"/>
              </a:rPr>
              <a:t>A toothbrush head</a:t>
            </a:r>
          </a:p>
          <a:p>
            <a:pPr marL="285750" indent="-285750">
              <a:buFont typeface="Arial" panose="020B0604020202020204" pitchFamily="34" charset="0"/>
              <a:buChar char="•"/>
            </a:pPr>
            <a:r>
              <a:rPr lang="en-US" sz="2400" dirty="0" smtClean="0">
                <a:latin typeface="Arial Rounded MT Bold" panose="020F0704030504030204" pitchFamily="34" charset="0"/>
              </a:rPr>
              <a:t>Pipe cleaners</a:t>
            </a:r>
          </a:p>
          <a:p>
            <a:pPr marL="285750" indent="-285750">
              <a:buFont typeface="Arial" panose="020B0604020202020204" pitchFamily="34" charset="0"/>
              <a:buChar char="•"/>
            </a:pPr>
            <a:r>
              <a:rPr lang="en-US" sz="2400" dirty="0" smtClean="0">
                <a:latin typeface="Arial Rounded MT Bold" panose="020F0704030504030204" pitchFamily="34" charset="0"/>
              </a:rPr>
              <a:t>A pair of eyes</a:t>
            </a:r>
          </a:p>
          <a:p>
            <a:pPr marL="285750" indent="-285750">
              <a:buFont typeface="Arial" panose="020B0604020202020204" pitchFamily="34" charset="0"/>
              <a:buChar char="•"/>
            </a:pPr>
            <a:r>
              <a:rPr lang="en-US" sz="2400" dirty="0" err="1" smtClean="0">
                <a:latin typeface="Arial Rounded MT Bold" panose="020F0704030504030204" pitchFamily="34" charset="0"/>
              </a:rPr>
              <a:t>Bristlebot</a:t>
            </a:r>
            <a:r>
              <a:rPr lang="en-US" sz="2400" dirty="0" smtClean="0">
                <a:latin typeface="Arial Rounded MT Bold" panose="020F0704030504030204" pitchFamily="34" charset="0"/>
              </a:rPr>
              <a:t> motor</a:t>
            </a:r>
          </a:p>
          <a:p>
            <a:pPr marL="285750" indent="-285750">
              <a:buFont typeface="Arial" panose="020B0604020202020204" pitchFamily="34" charset="0"/>
              <a:buChar char="•"/>
            </a:pPr>
            <a:r>
              <a:rPr lang="en-US" sz="2400" dirty="0" smtClean="0">
                <a:latin typeface="Arial Rounded MT Bold" panose="020F0704030504030204" pitchFamily="34" charset="0"/>
              </a:rPr>
              <a:t>2 adhesive pads</a:t>
            </a:r>
          </a:p>
          <a:p>
            <a:pPr marL="285750" indent="-285750">
              <a:buFont typeface="Arial" panose="020B0604020202020204" pitchFamily="34" charset="0"/>
              <a:buChar char="•"/>
            </a:pPr>
            <a:r>
              <a:rPr lang="en-US" sz="2400" dirty="0" smtClean="0">
                <a:latin typeface="Arial Rounded MT Bold" panose="020F0704030504030204" pitchFamily="34" charset="0"/>
              </a:rPr>
              <a:t>Battery</a:t>
            </a:r>
          </a:p>
          <a:p>
            <a:endParaRPr lang="en-US" sz="2400" dirty="0">
              <a:latin typeface="Arial Rounded MT Bold" panose="020F0704030504030204" pitchFamily="34" charset="0"/>
            </a:endParaRPr>
          </a:p>
          <a:p>
            <a:r>
              <a:rPr lang="en-US" sz="2400" dirty="0" smtClean="0">
                <a:latin typeface="Arial Rounded MT Bold" panose="020F0704030504030204" pitchFamily="34" charset="0"/>
              </a:rPr>
              <a:t>Your teacher will provide you with a strip of painter’s tape when you’re ready.</a:t>
            </a:r>
            <a:endParaRPr lang="en-US" sz="2400" dirty="0">
              <a:latin typeface="Arial Rounded MT Bold" panose="020F0704030504030204" pitchFamily="34"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106542" y="1857820"/>
            <a:ext cx="5856935" cy="3469554"/>
          </a:xfrm>
          <a:prstGeom prst="rect">
            <a:avLst/>
          </a:prstGeom>
        </p:spPr>
      </p:pic>
    </p:spTree>
    <p:extLst>
      <p:ext uri="{BB962C8B-B14F-4D97-AF65-F5344CB8AC3E}">
        <p14:creationId xmlns:p14="http://schemas.microsoft.com/office/powerpoint/2010/main" val="2542011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92695" y="417443"/>
            <a:ext cx="10336695" cy="5940088"/>
          </a:xfrm>
          <a:prstGeom prst="rect">
            <a:avLst/>
          </a:prstGeom>
          <a:noFill/>
        </p:spPr>
        <p:txBody>
          <a:bodyPr wrap="square" rtlCol="0">
            <a:spAutoFit/>
          </a:bodyPr>
          <a:lstStyle/>
          <a:p>
            <a:r>
              <a:rPr lang="en-US" sz="2800" dirty="0" smtClean="0">
                <a:latin typeface="Arial Rounded MT Bold" panose="020F0704030504030204" pitchFamily="34" charset="0"/>
              </a:rPr>
              <a:t>Each of you has been given a baggie with a number on it.  Please write the number on your baggie on your lab sheet.</a:t>
            </a:r>
          </a:p>
          <a:p>
            <a:endParaRPr lang="en-US" sz="2800" dirty="0">
              <a:latin typeface="Arial Rounded MT Bold" panose="020F0704030504030204" pitchFamily="34" charset="0"/>
            </a:endParaRPr>
          </a:p>
          <a:p>
            <a:endParaRPr lang="en-US" sz="2800" dirty="0" smtClean="0">
              <a:latin typeface="Arial Rounded MT Bold" panose="020F0704030504030204" pitchFamily="34" charset="0"/>
            </a:endParaRPr>
          </a:p>
          <a:p>
            <a:r>
              <a:rPr lang="en-US" sz="2800" dirty="0" smtClean="0">
                <a:latin typeface="Arial Rounded MT Bold" panose="020F0704030504030204" pitchFamily="34" charset="0"/>
              </a:rPr>
              <a:t>The first thing you will do is assemble your </a:t>
            </a:r>
            <a:r>
              <a:rPr lang="en-US" sz="2800" dirty="0" err="1" smtClean="0">
                <a:latin typeface="Arial Rounded MT Bold" panose="020F0704030504030204" pitchFamily="34" charset="0"/>
              </a:rPr>
              <a:t>bristlebot</a:t>
            </a:r>
            <a:r>
              <a:rPr lang="en-US" sz="2800" dirty="0" smtClean="0">
                <a:latin typeface="Arial Rounded MT Bold" panose="020F0704030504030204" pitchFamily="34" charset="0"/>
              </a:rPr>
              <a:t>.</a:t>
            </a:r>
          </a:p>
          <a:p>
            <a:endParaRPr lang="en-US" sz="2800" dirty="0">
              <a:latin typeface="Arial Rounded MT Bold" panose="020F0704030504030204" pitchFamily="34" charset="0"/>
            </a:endParaRPr>
          </a:p>
          <a:p>
            <a:pPr marL="457200" indent="-457200">
              <a:buAutoNum type="arabicPeriod"/>
            </a:pPr>
            <a:r>
              <a:rPr lang="en-US" sz="2800" dirty="0" smtClean="0">
                <a:latin typeface="Arial Rounded MT Bold" panose="020F0704030504030204" pitchFamily="34" charset="0"/>
              </a:rPr>
              <a:t>Test your battery.  Take your motor’s wires and touch one wire on the top of the battery and the other wire to the bottom of the wire.  The motor should vibrate vigorously.</a:t>
            </a:r>
          </a:p>
          <a:p>
            <a:endParaRPr lang="en-US" sz="2800" dirty="0" smtClean="0">
              <a:latin typeface="Arial Rounded MT Bold" panose="020F0704030504030204" pitchFamily="34" charset="0"/>
            </a:endParaRPr>
          </a:p>
          <a:p>
            <a:endParaRPr lang="en-US" sz="2400" dirty="0" smtClean="0">
              <a:latin typeface="Arial Rounded MT Bold" panose="020F0704030504030204" pitchFamily="34" charset="0"/>
            </a:endParaRPr>
          </a:p>
          <a:p>
            <a:pPr marL="457200" indent="-457200">
              <a:buAutoNum type="arabicPeriod"/>
            </a:pPr>
            <a:endParaRPr lang="en-US" sz="2400" dirty="0">
              <a:latin typeface="Arial Rounded MT Bold" panose="020F0704030504030204" pitchFamily="34" charset="0"/>
            </a:endParaRPr>
          </a:p>
          <a:p>
            <a:pPr marL="457200" indent="-457200">
              <a:buAutoNum type="arabicPeriod"/>
            </a:pPr>
            <a:endParaRPr lang="en-US" sz="2400" dirty="0">
              <a:latin typeface="Arial Rounded MT Bold" panose="020F0704030504030204" pitchFamily="34" charset="0"/>
            </a:endParaRPr>
          </a:p>
        </p:txBody>
      </p:sp>
    </p:spTree>
    <p:extLst>
      <p:ext uri="{BB962C8B-B14F-4D97-AF65-F5344CB8AC3E}">
        <p14:creationId xmlns:p14="http://schemas.microsoft.com/office/powerpoint/2010/main" val="273732753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7991" y="695739"/>
            <a:ext cx="5367131" cy="5816977"/>
          </a:xfrm>
          <a:prstGeom prst="rect">
            <a:avLst/>
          </a:prstGeom>
          <a:noFill/>
        </p:spPr>
        <p:txBody>
          <a:bodyPr wrap="square" rtlCol="0">
            <a:spAutoFit/>
          </a:bodyPr>
          <a:lstStyle/>
          <a:p>
            <a:pPr marL="342900" indent="-342900">
              <a:buAutoNum type="arabicPeriod" startAt="2"/>
            </a:pPr>
            <a:r>
              <a:rPr lang="en-US" sz="2800" dirty="0" smtClean="0">
                <a:latin typeface="Arial Rounded MT Bold" panose="020F0704030504030204" pitchFamily="34" charset="0"/>
              </a:rPr>
              <a:t>Attach the adhesive pads to the top of the toothbrush.</a:t>
            </a:r>
          </a:p>
          <a:p>
            <a:pPr marL="342900" indent="-342900">
              <a:buAutoNum type="arabicPeriod" startAt="2"/>
            </a:pPr>
            <a:endParaRPr lang="en-US" sz="2800" dirty="0">
              <a:latin typeface="Arial Rounded MT Bold" panose="020F0704030504030204" pitchFamily="34" charset="0"/>
            </a:endParaRPr>
          </a:p>
          <a:p>
            <a:pPr marL="342900" indent="-342900">
              <a:buAutoNum type="arabicPeriod" startAt="2"/>
            </a:pPr>
            <a:r>
              <a:rPr lang="en-US" sz="2800" dirty="0" smtClean="0">
                <a:latin typeface="Arial Rounded MT Bold" panose="020F0704030504030204" pitchFamily="34" charset="0"/>
              </a:rPr>
              <a:t>Place the motor on the adhesive pad so that the back of the motor can turn.  If the motor can’t turn your </a:t>
            </a:r>
            <a:r>
              <a:rPr lang="en-US" sz="2800" dirty="0" err="1" smtClean="0">
                <a:latin typeface="Arial Rounded MT Bold" panose="020F0704030504030204" pitchFamily="34" charset="0"/>
              </a:rPr>
              <a:t>bristlebot</a:t>
            </a:r>
            <a:r>
              <a:rPr lang="en-US" sz="2800" dirty="0" smtClean="0">
                <a:latin typeface="Arial Rounded MT Bold" panose="020F0704030504030204" pitchFamily="34" charset="0"/>
              </a:rPr>
              <a:t> will not move.</a:t>
            </a:r>
          </a:p>
          <a:p>
            <a:pPr marL="342900" indent="-342900">
              <a:buAutoNum type="arabicPeriod" startAt="2"/>
            </a:pPr>
            <a:endParaRPr lang="en-US" sz="2800" dirty="0">
              <a:latin typeface="Arial Rounded MT Bold" panose="020F0704030504030204" pitchFamily="34" charset="0"/>
            </a:endParaRPr>
          </a:p>
          <a:p>
            <a:pPr marL="342900" indent="-342900">
              <a:buAutoNum type="arabicPeriod" startAt="2"/>
            </a:pPr>
            <a:r>
              <a:rPr lang="en-US" sz="2800" dirty="0" smtClean="0">
                <a:latin typeface="Arial Rounded MT Bold" panose="020F0704030504030204" pitchFamily="34" charset="0"/>
              </a:rPr>
              <a:t>Place the battery on the top so that its sitting on one of the wires.</a:t>
            </a:r>
          </a:p>
          <a:p>
            <a:pPr marL="342900" indent="-342900">
              <a:buAutoNum type="arabicPeriod" startAt="2"/>
            </a:pPr>
            <a:endParaRPr lang="en-US" dirty="0"/>
          </a:p>
          <a:p>
            <a:pPr marL="342900" indent="-342900">
              <a:buAutoNum type="arabicPeriod" startAt="2"/>
            </a:pPr>
            <a:endParaRPr lang="en-US"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13173" y="4294958"/>
            <a:ext cx="3487955" cy="2342330"/>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50663" y="1363417"/>
            <a:ext cx="3214894" cy="2903775"/>
          </a:xfrm>
          <a:prstGeom prst="rect">
            <a:avLst/>
          </a:prstGeom>
        </p:spPr>
      </p:pic>
      <p:pic>
        <p:nvPicPr>
          <p:cNvPr id="5" name="Picture 4"/>
          <p:cNvPicPr>
            <a:picLocks noChangeAspect="1"/>
          </p:cNvPicPr>
          <p:nvPr/>
        </p:nvPicPr>
        <p:blipFill rotWithShape="1">
          <a:blip r:embed="rId4">
            <a:extLst>
              <a:ext uri="{28A0092B-C50C-407E-A947-70E740481C1C}">
                <a14:useLocalDpi xmlns:a14="http://schemas.microsoft.com/office/drawing/2010/main" val="0"/>
              </a:ext>
            </a:extLst>
          </a:blip>
          <a:srcRect t="15309" b="9803"/>
          <a:stretch/>
        </p:blipFill>
        <p:spPr>
          <a:xfrm>
            <a:off x="5695122" y="164486"/>
            <a:ext cx="2855541" cy="2397861"/>
          </a:xfrm>
          <a:prstGeom prst="rect">
            <a:avLst/>
          </a:prstGeom>
        </p:spPr>
      </p:pic>
      <p:sp>
        <p:nvSpPr>
          <p:cNvPr id="6" name="TextBox 5"/>
          <p:cNvSpPr txBox="1"/>
          <p:nvPr/>
        </p:nvSpPr>
        <p:spPr>
          <a:xfrm>
            <a:off x="5923722" y="248478"/>
            <a:ext cx="477078" cy="584775"/>
          </a:xfrm>
          <a:prstGeom prst="rect">
            <a:avLst/>
          </a:prstGeom>
          <a:noFill/>
        </p:spPr>
        <p:txBody>
          <a:bodyPr wrap="square" rtlCol="0">
            <a:spAutoFit/>
          </a:bodyPr>
          <a:lstStyle/>
          <a:p>
            <a:r>
              <a:rPr lang="en-US" sz="3200" b="1" dirty="0" smtClean="0"/>
              <a:t>2</a:t>
            </a:r>
            <a:endParaRPr lang="en-US" sz="3200" b="1" dirty="0"/>
          </a:p>
        </p:txBody>
      </p:sp>
      <p:sp>
        <p:nvSpPr>
          <p:cNvPr id="7" name="TextBox 6"/>
          <p:cNvSpPr txBox="1"/>
          <p:nvPr/>
        </p:nvSpPr>
        <p:spPr>
          <a:xfrm>
            <a:off x="9919571" y="1363416"/>
            <a:ext cx="477078" cy="584775"/>
          </a:xfrm>
          <a:prstGeom prst="rect">
            <a:avLst/>
          </a:prstGeom>
          <a:noFill/>
        </p:spPr>
        <p:txBody>
          <a:bodyPr wrap="square" rtlCol="0">
            <a:spAutoFit/>
          </a:bodyPr>
          <a:lstStyle/>
          <a:p>
            <a:r>
              <a:rPr lang="en-US" sz="3200" b="1" dirty="0"/>
              <a:t>3</a:t>
            </a:r>
          </a:p>
        </p:txBody>
      </p:sp>
      <p:sp>
        <p:nvSpPr>
          <p:cNvPr id="8" name="TextBox 7"/>
          <p:cNvSpPr txBox="1"/>
          <p:nvPr/>
        </p:nvSpPr>
        <p:spPr>
          <a:xfrm>
            <a:off x="9681032" y="4674705"/>
            <a:ext cx="477078" cy="584775"/>
          </a:xfrm>
          <a:prstGeom prst="rect">
            <a:avLst/>
          </a:prstGeom>
          <a:noFill/>
        </p:spPr>
        <p:txBody>
          <a:bodyPr wrap="square" rtlCol="0">
            <a:spAutoFit/>
          </a:bodyPr>
          <a:lstStyle/>
          <a:p>
            <a:r>
              <a:rPr lang="en-US" sz="3200" b="1" dirty="0"/>
              <a:t>4</a:t>
            </a:r>
          </a:p>
        </p:txBody>
      </p:sp>
    </p:spTree>
    <p:extLst>
      <p:ext uri="{BB962C8B-B14F-4D97-AF65-F5344CB8AC3E}">
        <p14:creationId xmlns:p14="http://schemas.microsoft.com/office/powerpoint/2010/main" val="342430047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8297" y="206534"/>
            <a:ext cx="6815361" cy="6370975"/>
          </a:xfrm>
          <a:prstGeom prst="rect">
            <a:avLst/>
          </a:prstGeom>
          <a:noFill/>
        </p:spPr>
        <p:txBody>
          <a:bodyPr wrap="square" rtlCol="0">
            <a:spAutoFit/>
          </a:bodyPr>
          <a:lstStyle/>
          <a:p>
            <a:pPr marL="342900" indent="-342900">
              <a:buAutoNum type="arabicPeriod" startAt="5"/>
            </a:pPr>
            <a:r>
              <a:rPr lang="en-US" sz="2400" dirty="0" smtClean="0">
                <a:latin typeface="Arial Rounded MT Bold" panose="020F0704030504030204" pitchFamily="34" charset="0"/>
              </a:rPr>
              <a:t>Get a strip of painter’s tape lay it over the second wire.  This will be your on off switch.  When you’re ready to test your </a:t>
            </a:r>
            <a:r>
              <a:rPr lang="en-US" sz="2400" dirty="0" err="1" smtClean="0">
                <a:latin typeface="Arial Rounded MT Bold" panose="020F0704030504030204" pitchFamily="34" charset="0"/>
              </a:rPr>
              <a:t>bristlebot</a:t>
            </a:r>
            <a:r>
              <a:rPr lang="en-US" sz="2400" dirty="0" smtClean="0">
                <a:latin typeface="Arial Rounded MT Bold" panose="020F0704030504030204" pitchFamily="34" charset="0"/>
              </a:rPr>
              <a:t>, lay the tape w/ the wire attached on the top of the battery.  Your </a:t>
            </a:r>
            <a:r>
              <a:rPr lang="en-US" sz="2400" dirty="0" err="1" smtClean="0">
                <a:latin typeface="Arial Rounded MT Bold" panose="020F0704030504030204" pitchFamily="34" charset="0"/>
              </a:rPr>
              <a:t>bristlebot</a:t>
            </a:r>
            <a:r>
              <a:rPr lang="en-US" sz="2400" dirty="0" smtClean="0">
                <a:latin typeface="Arial Rounded MT Bold" panose="020F0704030504030204" pitchFamily="34" charset="0"/>
              </a:rPr>
              <a:t> should be ready to go.</a:t>
            </a:r>
          </a:p>
          <a:p>
            <a:pPr marL="342900" indent="-342900">
              <a:buAutoNum type="arabicPeriod" startAt="5"/>
            </a:pPr>
            <a:endParaRPr lang="en-US" sz="2400" dirty="0">
              <a:latin typeface="Arial Rounded MT Bold" panose="020F0704030504030204" pitchFamily="34" charset="0"/>
            </a:endParaRPr>
          </a:p>
          <a:p>
            <a:pPr marL="342900" indent="-342900">
              <a:buAutoNum type="arabicPeriod" startAt="5"/>
            </a:pPr>
            <a:endParaRPr lang="en-US" sz="2400" dirty="0" smtClean="0">
              <a:latin typeface="Arial Rounded MT Bold" panose="020F0704030504030204" pitchFamily="34" charset="0"/>
            </a:endParaRPr>
          </a:p>
          <a:p>
            <a:pPr marL="342900" indent="-342900">
              <a:buAutoNum type="arabicPeriod" startAt="5"/>
            </a:pPr>
            <a:r>
              <a:rPr lang="en-US" sz="2400" dirty="0" smtClean="0">
                <a:latin typeface="Arial Rounded MT Bold" panose="020F0704030504030204" pitchFamily="34" charset="0"/>
              </a:rPr>
              <a:t>Now here comes the fun part. Add your eyes and use the pipe cleaners to balance the forces so that your </a:t>
            </a:r>
            <a:r>
              <a:rPr lang="en-US" sz="2400" dirty="0" err="1" smtClean="0">
                <a:latin typeface="Arial Rounded MT Bold" panose="020F0704030504030204" pitchFamily="34" charset="0"/>
              </a:rPr>
              <a:t>bristlebot</a:t>
            </a:r>
            <a:r>
              <a:rPr lang="en-US" sz="2400" dirty="0" smtClean="0">
                <a:latin typeface="Arial Rounded MT Bold" panose="020F0704030504030204" pitchFamily="34" charset="0"/>
              </a:rPr>
              <a:t> will move in a straight line.  You will make adjustments until you get it to work correctly.</a:t>
            </a:r>
          </a:p>
          <a:p>
            <a:pPr marL="342900" indent="-342900">
              <a:buAutoNum type="arabicPeriod" startAt="5"/>
            </a:pPr>
            <a:endParaRPr lang="en-US" sz="2400" dirty="0">
              <a:latin typeface="Arial Rounded MT Bold" panose="020F0704030504030204" pitchFamily="34" charset="0"/>
            </a:endParaRPr>
          </a:p>
          <a:p>
            <a:r>
              <a:rPr lang="en-US" sz="2400" dirty="0" smtClean="0">
                <a:latin typeface="Arial Rounded MT Bold" panose="020F0704030504030204" pitchFamily="34" charset="0"/>
              </a:rPr>
              <a:t>Good Luck!  May the Force Be With You!</a:t>
            </a:r>
            <a:endParaRPr lang="en-US" sz="2400" dirty="0">
              <a:latin typeface="Arial Rounded MT Bold" panose="020F0704030504030204" pitchFamily="34" charset="0"/>
            </a:endParaRPr>
          </a:p>
          <a:p>
            <a:pPr marL="342900" indent="-342900">
              <a:buAutoNum type="arabicPeriod" startAt="5"/>
            </a:pPr>
            <a:endParaRPr lang="en-US" sz="2400" dirty="0">
              <a:latin typeface="Arial Rounded MT Bold" panose="020F0704030504030204" pitchFamily="34" charset="0"/>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93660" y="206534"/>
            <a:ext cx="4620957" cy="3103195"/>
          </a:xfrm>
          <a:prstGeom prst="rect">
            <a:avLst/>
          </a:prstGeom>
        </p:spPr>
      </p:pic>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l="23148" t="13623" r="15499" b="26956"/>
          <a:stretch/>
        </p:blipFill>
        <p:spPr>
          <a:xfrm>
            <a:off x="7258942" y="3246187"/>
            <a:ext cx="4290391" cy="3462718"/>
          </a:xfrm>
          <a:prstGeom prst="rect">
            <a:avLst/>
          </a:prstGeom>
        </p:spPr>
      </p:pic>
      <p:sp>
        <p:nvSpPr>
          <p:cNvPr id="6" name="TextBox 5"/>
          <p:cNvSpPr txBox="1"/>
          <p:nvPr/>
        </p:nvSpPr>
        <p:spPr>
          <a:xfrm>
            <a:off x="7258942" y="206534"/>
            <a:ext cx="477078" cy="584775"/>
          </a:xfrm>
          <a:prstGeom prst="rect">
            <a:avLst/>
          </a:prstGeom>
          <a:noFill/>
        </p:spPr>
        <p:txBody>
          <a:bodyPr wrap="square" rtlCol="0">
            <a:spAutoFit/>
          </a:bodyPr>
          <a:lstStyle/>
          <a:p>
            <a:r>
              <a:rPr lang="en-US" sz="3200" b="1" dirty="0" smtClean="0"/>
              <a:t>5</a:t>
            </a:r>
            <a:endParaRPr lang="en-US" sz="3200" b="1" dirty="0"/>
          </a:p>
        </p:txBody>
      </p:sp>
      <p:sp>
        <p:nvSpPr>
          <p:cNvPr id="7" name="TextBox 6"/>
          <p:cNvSpPr txBox="1"/>
          <p:nvPr/>
        </p:nvSpPr>
        <p:spPr>
          <a:xfrm>
            <a:off x="10843911" y="3392021"/>
            <a:ext cx="477078" cy="584775"/>
          </a:xfrm>
          <a:prstGeom prst="rect">
            <a:avLst/>
          </a:prstGeom>
          <a:noFill/>
        </p:spPr>
        <p:txBody>
          <a:bodyPr wrap="square" rtlCol="0">
            <a:spAutoFit/>
          </a:bodyPr>
          <a:lstStyle/>
          <a:p>
            <a:r>
              <a:rPr lang="en-US" sz="3200" b="1" dirty="0" smtClean="0"/>
              <a:t>6</a:t>
            </a:r>
            <a:endParaRPr lang="en-US" sz="3200" b="1" dirty="0"/>
          </a:p>
        </p:txBody>
      </p:sp>
      <p:sp>
        <p:nvSpPr>
          <p:cNvPr id="4" name="AutoShape 2" descr="https://outlook.office.com/owa/service.svc/s/GetAttachmentThumbnail?id=AAMkADExOTRjMmZhLTlmYmYtNGMzYi05MDg3LTg1YTViZDhkMDIyNQBGAAAAAABJp1ickvazR7f6%2BAI2UE9YBwBKaE579S1HQobfVaThwVtEAAAAAAENAABKaE579S1HQobfVaThwVtEAAKuTFb5AAABEgAQACdEqqbTKkVClVtglv6AIUA%3D&amp;thumbnailType=2&amp;X-OWA-CANARY=2bPewfMK-0uN6Z0gDcDBMWA_nEVfdNQY0HjmOdWKyqLA5GbBfYL-UNt8XVmrY8wcClDyWoVhhbI."/>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85966497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33061" y="2933493"/>
            <a:ext cx="4552121" cy="3477875"/>
          </a:xfrm>
          <a:prstGeom prst="rect">
            <a:avLst/>
          </a:prstGeom>
          <a:noFill/>
        </p:spPr>
        <p:txBody>
          <a:bodyPr wrap="square" rtlCol="0">
            <a:spAutoFit/>
          </a:bodyPr>
          <a:lstStyle/>
          <a:p>
            <a:pPr algn="ctr"/>
            <a:r>
              <a:rPr lang="en-US" sz="4400" dirty="0" smtClean="0">
                <a:latin typeface="Arial Rounded MT Bold" panose="020F0704030504030204" pitchFamily="34" charset="0"/>
              </a:rPr>
              <a:t>Good Luck!</a:t>
            </a:r>
          </a:p>
          <a:p>
            <a:pPr algn="ctr"/>
            <a:endParaRPr lang="en-US" sz="4400" dirty="0">
              <a:latin typeface="Arial Rounded MT Bold" panose="020F0704030504030204" pitchFamily="34" charset="0"/>
            </a:endParaRPr>
          </a:p>
          <a:p>
            <a:pPr algn="ctr"/>
            <a:r>
              <a:rPr lang="en-US" sz="4400" dirty="0" smtClean="0">
                <a:latin typeface="Arial Rounded MT Bold" panose="020F0704030504030204" pitchFamily="34" charset="0"/>
              </a:rPr>
              <a:t>May the </a:t>
            </a:r>
          </a:p>
          <a:p>
            <a:pPr algn="ctr"/>
            <a:r>
              <a:rPr lang="en-US" sz="4400" dirty="0" smtClean="0">
                <a:latin typeface="Arial Rounded MT Bold" panose="020F0704030504030204" pitchFamily="34" charset="0"/>
              </a:rPr>
              <a:t>Force Be With YOU!</a:t>
            </a:r>
            <a:endParaRPr lang="en-US" sz="4400" dirty="0">
              <a:latin typeface="Arial Rounded MT Bold" panose="020F0704030504030204" pitchFamily="34"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2686" y="2475473"/>
            <a:ext cx="5247861" cy="3935896"/>
          </a:xfrm>
          <a:prstGeom prst="ellipse">
            <a:avLst/>
          </a:prstGeom>
          <a:ln>
            <a:noFill/>
          </a:ln>
          <a:effectLst>
            <a:softEdge rad="112500"/>
          </a:effectLst>
        </p:spPr>
      </p:pic>
      <p:sp>
        <p:nvSpPr>
          <p:cNvPr id="4" name="TextBox 3"/>
          <p:cNvSpPr txBox="1"/>
          <p:nvPr/>
        </p:nvSpPr>
        <p:spPr>
          <a:xfrm>
            <a:off x="496956" y="586409"/>
            <a:ext cx="9949069" cy="1569660"/>
          </a:xfrm>
          <a:prstGeom prst="rect">
            <a:avLst/>
          </a:prstGeom>
          <a:noFill/>
        </p:spPr>
        <p:txBody>
          <a:bodyPr wrap="square" rtlCol="0">
            <a:spAutoFit/>
          </a:bodyPr>
          <a:lstStyle/>
          <a:p>
            <a:pPr algn="ctr"/>
            <a:r>
              <a:rPr lang="en-US" sz="2400" dirty="0" smtClean="0">
                <a:latin typeface="Arial Rounded MT Bold" panose="020F0704030504030204" pitchFamily="34" charset="0"/>
              </a:rPr>
              <a:t>When the lab is completed call the Teacher and she will disassemble it for you so that there are no mishaps with supplies.  Make sure you are completing your lab sheet and you go through the activity.</a:t>
            </a:r>
            <a:endParaRPr lang="en-US" sz="2400" dirty="0">
              <a:latin typeface="Arial Rounded MT Bold" panose="020F0704030504030204" pitchFamily="34" charset="0"/>
            </a:endParaRPr>
          </a:p>
        </p:txBody>
      </p:sp>
    </p:spTree>
    <p:extLst>
      <p:ext uri="{BB962C8B-B14F-4D97-AF65-F5344CB8AC3E}">
        <p14:creationId xmlns:p14="http://schemas.microsoft.com/office/powerpoint/2010/main" val="343926119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07504" y="208722"/>
            <a:ext cx="8070574" cy="2062103"/>
          </a:xfrm>
          <a:prstGeom prst="rect">
            <a:avLst/>
          </a:prstGeom>
          <a:noFill/>
        </p:spPr>
        <p:txBody>
          <a:bodyPr wrap="square" rtlCol="0">
            <a:spAutoFit/>
          </a:bodyPr>
          <a:lstStyle/>
          <a:p>
            <a:r>
              <a:rPr lang="en-US" dirty="0" smtClean="0"/>
              <a:t>Name: _____________________________   Date ___________  Period: ________</a:t>
            </a:r>
          </a:p>
          <a:p>
            <a:endParaRPr lang="en-US" dirty="0"/>
          </a:p>
          <a:p>
            <a:r>
              <a:rPr lang="en-US" b="1" dirty="0" err="1" smtClean="0"/>
              <a:t>Bristlebot</a:t>
            </a:r>
            <a:r>
              <a:rPr lang="en-US" b="1" dirty="0" smtClean="0"/>
              <a:t> Challenge</a:t>
            </a:r>
          </a:p>
          <a:p>
            <a:endParaRPr lang="en-US" dirty="0" smtClean="0"/>
          </a:p>
          <a:p>
            <a:r>
              <a:rPr lang="en-US" sz="1400" dirty="0" smtClean="0"/>
              <a:t>Objective:  Create a </a:t>
            </a:r>
            <a:r>
              <a:rPr lang="en-US" sz="1400" dirty="0" err="1" smtClean="0"/>
              <a:t>Bristlebot</a:t>
            </a:r>
            <a:r>
              <a:rPr lang="en-US" sz="1400" dirty="0" smtClean="0"/>
              <a:t> that travels in the straightest line possible.</a:t>
            </a:r>
          </a:p>
          <a:p>
            <a:endParaRPr lang="en-US" sz="1400" dirty="0"/>
          </a:p>
          <a:p>
            <a:r>
              <a:rPr lang="en-US" sz="1400" dirty="0" smtClean="0"/>
              <a:t>You will explore how balance and unbalanced forces affect the motion of an object.</a:t>
            </a:r>
          </a:p>
          <a:p>
            <a:endParaRPr lang="en-US" sz="1400" dirty="0"/>
          </a:p>
        </p:txBody>
      </p:sp>
      <p:graphicFrame>
        <p:nvGraphicFramePr>
          <p:cNvPr id="3" name="Table 2"/>
          <p:cNvGraphicFramePr>
            <a:graphicFrameLocks noGrp="1"/>
          </p:cNvGraphicFramePr>
          <p:nvPr>
            <p:extLst>
              <p:ext uri="{D42A27DB-BD31-4B8C-83A1-F6EECF244321}">
                <p14:modId xmlns:p14="http://schemas.microsoft.com/office/powerpoint/2010/main" val="2973805583"/>
              </p:ext>
            </p:extLst>
          </p:nvPr>
        </p:nvGraphicFramePr>
        <p:xfrm>
          <a:off x="407504" y="2517046"/>
          <a:ext cx="11280912" cy="3662680"/>
        </p:xfrm>
        <a:graphic>
          <a:graphicData uri="http://schemas.openxmlformats.org/drawingml/2006/table">
            <a:tbl>
              <a:tblPr firstRow="1" bandRow="1">
                <a:tableStyleId>{5C22544A-7EE6-4342-B048-85BDC9FD1C3A}</a:tableStyleId>
              </a:tblPr>
              <a:tblGrid>
                <a:gridCol w="3760304"/>
                <a:gridCol w="3760304"/>
                <a:gridCol w="3760304"/>
              </a:tblGrid>
              <a:tr h="370840">
                <a:tc>
                  <a:txBody>
                    <a:bodyPr/>
                    <a:lstStyle/>
                    <a:p>
                      <a:r>
                        <a:rPr lang="en-US" dirty="0" smtClean="0">
                          <a:solidFill>
                            <a:schemeClr val="tx1"/>
                          </a:solidFill>
                        </a:rPr>
                        <a:t>Trial</a:t>
                      </a:r>
                      <a:r>
                        <a:rPr lang="en-US" baseline="0" dirty="0" smtClean="0">
                          <a:solidFill>
                            <a:schemeClr val="tx1"/>
                          </a:solidFill>
                        </a:rPr>
                        <a:t> 1</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smtClean="0">
                          <a:solidFill>
                            <a:schemeClr val="tx1"/>
                          </a:solidFill>
                        </a:rPr>
                        <a:t>Trial</a:t>
                      </a:r>
                      <a:r>
                        <a:rPr lang="en-US" baseline="0" dirty="0" smtClean="0">
                          <a:solidFill>
                            <a:schemeClr val="tx1"/>
                          </a:solidFill>
                        </a:rPr>
                        <a:t> 2</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smtClean="0">
                          <a:solidFill>
                            <a:schemeClr val="tx1"/>
                          </a:solidFill>
                        </a:rPr>
                        <a:t>Trial 3</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r>
                        <a:rPr lang="en-US" sz="1200" dirty="0" smtClean="0"/>
                        <a:t>Sketch</a:t>
                      </a:r>
                      <a:r>
                        <a:rPr lang="en-US" sz="1200" baseline="0" dirty="0" smtClean="0"/>
                        <a:t> the design of your </a:t>
                      </a:r>
                      <a:r>
                        <a:rPr lang="en-US" sz="1200" baseline="0" dirty="0" err="1" smtClean="0"/>
                        <a:t>bristlebot</a:t>
                      </a:r>
                      <a:r>
                        <a:rPr lang="en-US" sz="1200" baseline="0" dirty="0" smtClean="0"/>
                        <a:t>.</a:t>
                      </a:r>
                    </a:p>
                    <a:p>
                      <a:endParaRPr lang="en-US" baseline="0" dirty="0" smtClean="0"/>
                    </a:p>
                    <a:p>
                      <a:endParaRPr lang="en-US" baseline="0" dirty="0" smtClean="0"/>
                    </a:p>
                    <a:p>
                      <a:endParaRPr lang="en-US" baseline="0" dirty="0" smtClean="0"/>
                    </a:p>
                    <a:p>
                      <a:endParaRPr lang="en-US" baseline="0" dirty="0" smtClean="0"/>
                    </a:p>
                    <a:p>
                      <a:endParaRPr lang="en-US" baseline="0"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200" dirty="0" smtClean="0"/>
                        <a:t>Sketch</a:t>
                      </a:r>
                      <a:r>
                        <a:rPr lang="en-US" sz="1200" baseline="0" dirty="0" smtClean="0"/>
                        <a:t> the design of your </a:t>
                      </a:r>
                      <a:r>
                        <a:rPr lang="en-US" sz="1200" baseline="0" dirty="0" err="1" smtClean="0"/>
                        <a:t>bristlebot</a:t>
                      </a:r>
                      <a:r>
                        <a:rPr lang="en-US" sz="1200" baseline="0" dirty="0" smtClean="0"/>
                        <a:t>.</a:t>
                      </a:r>
                    </a:p>
                    <a:p>
                      <a:endParaRPr lang="en-US" baseline="0" dirty="0" smtClean="0"/>
                    </a:p>
                    <a:p>
                      <a:endParaRPr lang="en-US" baseline="0" dirty="0" smtClean="0"/>
                    </a:p>
                    <a:p>
                      <a:endParaRPr lang="en-US" baseline="0" dirty="0" smtClean="0"/>
                    </a:p>
                    <a:p>
                      <a:endParaRPr lang="en-US" baseline="0" dirty="0" smtClean="0"/>
                    </a:p>
                    <a:p>
                      <a:endParaRPr lang="en-US" baseline="0" dirty="0" smtClean="0"/>
                    </a:p>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200" dirty="0" smtClean="0"/>
                        <a:t>Sketch</a:t>
                      </a:r>
                      <a:r>
                        <a:rPr lang="en-US" sz="1200" baseline="0" dirty="0" smtClean="0"/>
                        <a:t> the design of your </a:t>
                      </a:r>
                      <a:r>
                        <a:rPr lang="en-US" sz="1200" baseline="0" dirty="0" err="1" smtClean="0"/>
                        <a:t>bristlebot</a:t>
                      </a:r>
                      <a:r>
                        <a:rPr lang="en-US" sz="1200" baseline="0" dirty="0" smtClean="0"/>
                        <a:t>.</a:t>
                      </a:r>
                    </a:p>
                    <a:p>
                      <a:endParaRPr lang="en-US" baseline="0" dirty="0" smtClean="0"/>
                    </a:p>
                    <a:p>
                      <a:endParaRPr lang="en-US" baseline="0" dirty="0" smtClean="0"/>
                    </a:p>
                    <a:p>
                      <a:endParaRPr lang="en-US" baseline="0" dirty="0" smtClean="0"/>
                    </a:p>
                    <a:p>
                      <a:endParaRPr lang="en-US" baseline="0" dirty="0" smtClean="0"/>
                    </a:p>
                    <a:p>
                      <a:endParaRPr lang="en-US" baseline="0" dirty="0" smtClean="0"/>
                    </a:p>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r>
                        <a:rPr lang="en-US" sz="1200" baseline="0" dirty="0" smtClean="0"/>
                        <a:t>Did your </a:t>
                      </a:r>
                      <a:r>
                        <a:rPr lang="en-US" sz="1200" baseline="0" dirty="0" err="1" smtClean="0"/>
                        <a:t>bristlebot</a:t>
                      </a:r>
                      <a:r>
                        <a:rPr lang="en-US" sz="1200" baseline="0" dirty="0" smtClean="0"/>
                        <a:t> go straight?  What adjustments did you make?</a:t>
                      </a:r>
                    </a:p>
                    <a:p>
                      <a:endParaRPr lang="en-US" baseline="0"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aseline="0" dirty="0" smtClean="0"/>
                        <a:t>Did your </a:t>
                      </a:r>
                      <a:r>
                        <a:rPr lang="en-US" sz="1200" baseline="0" dirty="0" err="1" smtClean="0"/>
                        <a:t>bristlebot</a:t>
                      </a:r>
                      <a:r>
                        <a:rPr lang="en-US" sz="1200" baseline="0" dirty="0" smtClean="0"/>
                        <a:t> go straight?  What adjustments did you make?</a:t>
                      </a:r>
                    </a:p>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aseline="0" dirty="0" smtClean="0"/>
                        <a:t>Did your </a:t>
                      </a:r>
                      <a:r>
                        <a:rPr lang="en-US" sz="1200" baseline="0" dirty="0" err="1" smtClean="0"/>
                        <a:t>bristlebot</a:t>
                      </a:r>
                      <a:r>
                        <a:rPr lang="en-US" sz="1200" baseline="0" dirty="0" smtClean="0"/>
                        <a:t> go straight?  What adjustments did you make?</a:t>
                      </a:r>
                    </a:p>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r>
                        <a:rPr lang="en-US" sz="1200" baseline="0" dirty="0" smtClean="0"/>
                        <a:t>How far did it travel in a straight line? </a:t>
                      </a:r>
                      <a:r>
                        <a:rPr lang="en-US" baseline="0" dirty="0" smtClean="0"/>
                        <a:t>_____</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200" baseline="0" dirty="0" smtClean="0"/>
                        <a:t>How far did it travel in a straight line? </a:t>
                      </a:r>
                      <a:r>
                        <a:rPr lang="en-US" baseline="0" dirty="0" smtClean="0"/>
                        <a:t>_____</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aseline="0" dirty="0" smtClean="0"/>
                        <a:t>How far did it travel in a straight line? </a:t>
                      </a:r>
                      <a:r>
                        <a:rPr lang="en-US" baseline="0" dirty="0" smtClean="0"/>
                        <a:t>_____</a:t>
                      </a:r>
                    </a:p>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4" name="AutoShape 2" descr="https://outlook.office.com/owa/service.svc/s/GetAttachmentThumbnail?id=AAMkADExOTRjMmZhLTlmYmYtNGMzYi05MDg3LTg1YTViZDhkMDIyNQBGAAAAAABJp1ickvazR7f6%2BAI2UE9YBwBKaE579S1HQobfVaThwVtEAAAAAAENAABKaE579S1HQobfVaThwVtEAAKuTFb5AAABEgAQAAn4ULVxjK9LhcJ0n5QmsaE%3D&amp;X-OWA-CANARY=p1pyUleYLkKHDBQq1W8N4bD-PxZfdNQYkNDT-9DH8wodldOK1-Zm2rq0x4Qnj6NGf5WSpyH7Y8o."/>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https://outlook.office.com/owa/service.svc/s/GetAttachmentThumbnail?id=AAMkADExOTRjMmZhLTlmYmYtNGMzYi05MDg3LTg1YTViZDhkMDIyNQBGAAAAAABJp1ickvazR7f6%2BAI2UE9YBwBKaE579S1HQobfVaThwVtEAAAAAAENAABKaE579S1HQobfVaThwVtEAAKuTFb5AAABEgAQAAn4ULVxjK9LhcJ0n5QmsaE%3D&amp;thumbnailType=2&amp;X-OWA-CANARY=p1pyUleYLkKHDBQq1W8N4bD-PxZfdNQYkNDT-9DH8wodldOK1-Zm2rq0x4Qnj6NGf5WSpyH7Y8o."/>
          <p:cNvSpPr>
            <a:spLocks noChangeAspect="1" noChangeArrowheads="1"/>
          </p:cNvSpPr>
          <p:nvPr/>
        </p:nvSpPr>
        <p:spPr bwMode="auto">
          <a:xfrm>
            <a:off x="215900" y="15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69682" y="42108"/>
            <a:ext cx="1796498" cy="2395330"/>
          </a:xfrm>
          <a:prstGeom prst="rect">
            <a:avLst/>
          </a:prstGeom>
        </p:spPr>
      </p:pic>
    </p:spTree>
    <p:extLst>
      <p:ext uri="{BB962C8B-B14F-4D97-AF65-F5344CB8AC3E}">
        <p14:creationId xmlns:p14="http://schemas.microsoft.com/office/powerpoint/2010/main" val="2814562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Integral</Template>
  <TotalTime>121</TotalTime>
  <Words>503</Words>
  <Application>Microsoft Office PowerPoint</Application>
  <PresentationFormat>Widescreen</PresentationFormat>
  <Paragraphs>77</Paragraphs>
  <Slides>9</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9</vt:i4>
      </vt:variant>
    </vt:vector>
  </HeadingPairs>
  <TitlesOfParts>
    <vt:vector size="16" baseType="lpstr">
      <vt:lpstr>Arial</vt:lpstr>
      <vt:lpstr>Arial Rounded MT Bold</vt:lpstr>
      <vt:lpstr>Calibri</vt:lpstr>
      <vt:lpstr>Tw Cen MT</vt:lpstr>
      <vt:lpstr>Tw Cen MT Condensed</vt:lpstr>
      <vt:lpstr>Wingdings 3</vt:lpstr>
      <vt:lpstr>Integral</vt:lpstr>
      <vt:lpstr>FORCE AND MOTION LAB ACTIVITY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FORCE AND MOTION LAB ACTIVITY</dc:title>
  <dc:creator>Jawan wiltz</dc:creator>
  <cp:lastModifiedBy>Helen Arceneaux</cp:lastModifiedBy>
  <cp:revision>11</cp:revision>
  <cp:lastPrinted>2017-03-26T15:51:37Z</cp:lastPrinted>
  <dcterms:created xsi:type="dcterms:W3CDTF">2017-03-26T13:33:54Z</dcterms:created>
  <dcterms:modified xsi:type="dcterms:W3CDTF">2017-03-29T11:57:46Z</dcterms:modified>
</cp:coreProperties>
</file>