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66" r:id="rId13"/>
    <p:sldId id="267" r:id="rId14"/>
    <p:sldId id="268" r:id="rId15"/>
    <p:sldId id="272" r:id="rId16"/>
    <p:sldId id="269" r:id="rId17"/>
    <p:sldId id="270" r:id="rId18"/>
    <p:sldId id="271" r:id="rId19"/>
    <p:sldId id="273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B3322-8DFE-4A65-A353-E5FE90189F56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79CCC-D4F9-46E8-9E23-8052E2A56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67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79CCC-D4F9-46E8-9E23-8052E2A56C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79CCC-D4F9-46E8-9E23-8052E2A56C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66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Speed, Velocity and Acceleration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38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386" y="602673"/>
            <a:ext cx="8295078" cy="471067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60073"/>
            <a:ext cx="111494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SPEED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58096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71" y="1105766"/>
            <a:ext cx="5857875" cy="42100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47609" y="987136"/>
            <a:ext cx="343939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The cyclist is moving </a:t>
            </a:r>
          </a:p>
          <a:p>
            <a:pPr algn="ctr"/>
            <a:r>
              <a:rPr lang="en-US" sz="4400" dirty="0" smtClean="0"/>
              <a:t>65 miles/</a:t>
            </a:r>
            <a:r>
              <a:rPr lang="en-US" sz="4400" dirty="0" err="1" smtClean="0"/>
              <a:t>hr</a:t>
            </a:r>
            <a:r>
              <a:rPr lang="en-US" sz="4400" dirty="0" smtClean="0"/>
              <a:t> South.</a:t>
            </a:r>
            <a:endParaRPr lang="en-US" sz="4400" dirty="0"/>
          </a:p>
        </p:txBody>
      </p:sp>
      <p:sp>
        <p:nvSpPr>
          <p:cNvPr id="5" name="Rectangle 4"/>
          <p:cNvSpPr/>
          <p:nvPr/>
        </p:nvSpPr>
        <p:spPr>
          <a:xfrm>
            <a:off x="0" y="2660073"/>
            <a:ext cx="111494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VELOCITY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42757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199" y="727274"/>
            <a:ext cx="4270663" cy="45090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1500" y="955964"/>
            <a:ext cx="26185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The athlete is running towards the finish line.</a:t>
            </a:r>
            <a:endParaRPr lang="en-US" sz="4000" dirty="0"/>
          </a:p>
        </p:txBody>
      </p:sp>
      <p:sp>
        <p:nvSpPr>
          <p:cNvPr id="7" name="Rectangle 6"/>
          <p:cNvSpPr/>
          <p:nvPr/>
        </p:nvSpPr>
        <p:spPr>
          <a:xfrm>
            <a:off x="0" y="3875809"/>
            <a:ext cx="111494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VELOCITY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36429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110" y="367386"/>
            <a:ext cx="5037498" cy="45546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1891" y="1367424"/>
            <a:ext cx="26185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The train is moving at 200 miles/hr.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2660073"/>
            <a:ext cx="111494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SPEED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420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63" y="685800"/>
            <a:ext cx="6096000" cy="457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99663" y="1078973"/>
            <a:ext cx="33043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The car slowed down as it approached the stop sign.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0" y="2660073"/>
            <a:ext cx="111494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ACCELERATION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3703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9768" y="1485659"/>
            <a:ext cx="3491139" cy="45228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55964" y="654627"/>
            <a:ext cx="37199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The rocket is moving towards the moon at </a:t>
            </a:r>
          </a:p>
          <a:p>
            <a:pPr algn="ctr"/>
            <a:r>
              <a:rPr lang="en-US" sz="4800" dirty="0" smtClean="0"/>
              <a:t>150 m/s.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0" y="2660073"/>
            <a:ext cx="111494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VELOCITY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664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1216643"/>
            <a:ext cx="5001148" cy="42686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46273" y="1340428"/>
            <a:ext cx="26185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The plane traveled 200 miles in 1 hour.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2660073"/>
            <a:ext cx="111494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SPEED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645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1728" y="1205347"/>
            <a:ext cx="26185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The hockey puck slid into the goal past the goalie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491" y="862445"/>
            <a:ext cx="7929584" cy="50617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660073"/>
            <a:ext cx="111494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VELOCITY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177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89" y="649864"/>
            <a:ext cx="4522349" cy="53768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64382" y="1330038"/>
            <a:ext cx="26185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The roller coaster went from 45 m/s to 80 m/s in 3seconds.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2660073"/>
            <a:ext cx="111494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ACCELERATION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6901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18" y="905272"/>
            <a:ext cx="5314517" cy="49495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2882" y="737755"/>
            <a:ext cx="34913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Jed is moving at 60 miles/hr.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0" y="2660073"/>
            <a:ext cx="111494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SPEED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912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8493" y="237995"/>
            <a:ext cx="3832964" cy="3206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493" y="3538602"/>
            <a:ext cx="3832964" cy="3206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62597" y="142086"/>
            <a:ext cx="4058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SPEED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52603" y="788417"/>
            <a:ext cx="2392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You are writing </a:t>
            </a:r>
            <a:r>
              <a:rPr lang="en-US" dirty="0" smtClean="0"/>
              <a:t>this on the left.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72833" y="973083"/>
            <a:ext cx="656363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Speed describes how fast an object is moving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Formula for speed:   s = d/t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Units for distance = meters(m)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Units for time = second (s)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Units for speed = meters/second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006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900" y="262282"/>
            <a:ext cx="118491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400" dirty="0" smtClean="0">
                <a:effectLst/>
                <a:ea typeface="Times New Roman" panose="02020603050405020304" pitchFamily="18" charset="0"/>
              </a:rPr>
              <a:t>While on a weekend trip to New York City, you spot </a:t>
            </a:r>
            <a:r>
              <a:rPr lang="en-US" sz="2400" dirty="0" err="1" smtClean="0">
                <a:effectLst/>
                <a:ea typeface="Times New Roman" panose="02020603050405020304" pitchFamily="18" charset="0"/>
              </a:rPr>
              <a:t>Beyonce</a:t>
            </a:r>
            <a:r>
              <a:rPr lang="en-US" sz="2400" dirty="0" smtClean="0">
                <a:effectLst/>
                <a:ea typeface="Times New Roman" panose="02020603050405020304" pitchFamily="18" charset="0"/>
              </a:rPr>
              <a:t> and </a:t>
            </a:r>
            <a:r>
              <a:rPr lang="en-US" sz="2400" dirty="0" err="1" smtClean="0">
                <a:effectLst/>
                <a:ea typeface="Times New Roman" panose="02020603050405020304" pitchFamily="18" charset="0"/>
              </a:rPr>
              <a:t>JayZ</a:t>
            </a:r>
            <a:r>
              <a:rPr lang="en-US" sz="2400" dirty="0" smtClean="0">
                <a:effectLst/>
                <a:ea typeface="Times New Roman" panose="02020603050405020304" pitchFamily="18" charset="0"/>
              </a:rPr>
              <a:t> moving South down 5</a:t>
            </a:r>
            <a:r>
              <a:rPr lang="en-US" sz="2400" baseline="30000" dirty="0" smtClean="0">
                <a:effectLst/>
                <a:ea typeface="Times New Roman" panose="02020603050405020304" pitchFamily="18" charset="0"/>
              </a:rPr>
              <a:t>th</a:t>
            </a:r>
            <a:r>
              <a:rPr lang="en-US" sz="2400" dirty="0" smtClean="0">
                <a:effectLst/>
                <a:ea typeface="Times New Roman" panose="02020603050405020304" pitchFamily="18" charset="0"/>
              </a:rPr>
              <a:t> Ave. and just HAVE to meet them. You run after them for 80 meters.  It took you 15s to catch up with them?   </a:t>
            </a:r>
            <a:r>
              <a:rPr lang="en-US" sz="2400" dirty="0" smtClean="0">
                <a:ea typeface="Times New Roman" panose="02020603050405020304" pitchFamily="18" charset="0"/>
              </a:rPr>
              <a:t>At what velocity are</a:t>
            </a:r>
            <a:r>
              <a:rPr lang="en-US" sz="2400" dirty="0" smtClean="0">
                <a:effectLst/>
                <a:ea typeface="Times New Roman" panose="02020603050405020304" pitchFamily="18" charset="0"/>
              </a:rPr>
              <a:t> you moving?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28599" y="1735282"/>
          <a:ext cx="11367656" cy="47382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3828"/>
                <a:gridCol w="5683828"/>
              </a:tblGrid>
              <a:tr h="2369127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you looking for?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information has been given?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Equation you will use?</a:t>
                      </a:r>
                      <a:endParaRPr lang="en-US" dirty="0"/>
                    </a:p>
                  </a:txBody>
                  <a:tcPr/>
                </a:tc>
              </a:tr>
              <a:tr h="2369127">
                <a:tc>
                  <a:txBody>
                    <a:bodyPr/>
                    <a:lstStyle/>
                    <a:p>
                      <a:r>
                        <a:rPr lang="en-US" dirty="0" smtClean="0"/>
                        <a:t>Solve</a:t>
                      </a:r>
                      <a:r>
                        <a:rPr lang="en-US" baseline="0" dirty="0" smtClean="0"/>
                        <a:t> the </a:t>
                      </a:r>
                      <a:r>
                        <a:rPr lang="en-US" baseline="0" dirty="0" smtClean="0"/>
                        <a:t>problem</a:t>
                      </a:r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 with Units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30357" y="4883084"/>
            <a:ext cx="4147795" cy="53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Velocity = 5.33m/s, South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6691" y="3188717"/>
            <a:ext cx="38649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Distance = 80 meters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Time = 15 seconds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09760" y="2229439"/>
            <a:ext cx="44855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Velocity = distance/ time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9873" y="4770852"/>
            <a:ext cx="4694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Velocity = 80 m/15 s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             = 5.33m/s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68977" y="2113175"/>
            <a:ext cx="2149312" cy="53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velocity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118" y="311727"/>
            <a:ext cx="116274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Hudson is playing Lyles, the score is tied and there is only 10 seconds left in the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quarter.  KJ has the ball and he has 45 yards to cover before he makes a touchdown.  How fast must KJ run to reach the goal line in time?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22118" y="1825625"/>
          <a:ext cx="11367656" cy="47382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3828"/>
                <a:gridCol w="5683828"/>
              </a:tblGrid>
              <a:tr h="2369127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you looking for?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information has been given?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Equation you will use?</a:t>
                      </a:r>
                      <a:endParaRPr lang="en-US" dirty="0"/>
                    </a:p>
                  </a:txBody>
                  <a:tcPr/>
                </a:tc>
              </a:tr>
              <a:tr h="2369127">
                <a:tc>
                  <a:txBody>
                    <a:bodyPr/>
                    <a:lstStyle/>
                    <a:p>
                      <a:r>
                        <a:rPr lang="en-US" dirty="0" smtClean="0"/>
                        <a:t>Solve</a:t>
                      </a:r>
                      <a:r>
                        <a:rPr lang="en-US" baseline="0" dirty="0" smtClean="0"/>
                        <a:t> the </a:t>
                      </a:r>
                      <a:r>
                        <a:rPr lang="en-US" baseline="0" dirty="0" smtClean="0"/>
                        <a:t>problem</a:t>
                      </a:r>
                    </a:p>
                    <a:p>
                      <a:endParaRPr lang="en-US" baseline="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 with </a:t>
                      </a:r>
                      <a:r>
                        <a:rPr lang="en-US" dirty="0" smtClean="0"/>
                        <a:t>Units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64849" y="2253006"/>
            <a:ext cx="2149312" cy="53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speed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8032" y="3240645"/>
            <a:ext cx="35067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Time = 10 sec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Distance = 45 yards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59018" y="2328420"/>
            <a:ext cx="4147794" cy="53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speed = distance/time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7582" y="4645063"/>
            <a:ext cx="44400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Speed= 45 yards/10 sec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         = 4.5 yards/sec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  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44239" y="4800232"/>
            <a:ext cx="3893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Speed = 4.5 yards/sec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50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292" y="154954"/>
            <a:ext cx="113053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400" dirty="0" smtClean="0">
                <a:ea typeface="Times New Roman" panose="02020603050405020304" pitchFamily="18" charset="0"/>
              </a:rPr>
              <a:t>Desrinee</a:t>
            </a:r>
            <a:r>
              <a:rPr lang="en-US" sz="2400" dirty="0" smtClean="0">
                <a:effectLst/>
                <a:ea typeface="Times New Roman" panose="02020603050405020304" pitchFamily="18" charset="0"/>
              </a:rPr>
              <a:t> and </a:t>
            </a:r>
            <a:r>
              <a:rPr lang="en-US" sz="2400" dirty="0" err="1" smtClean="0">
                <a:effectLst/>
                <a:ea typeface="Times New Roman" panose="02020603050405020304" pitchFamily="18" charset="0"/>
              </a:rPr>
              <a:t>Malia</a:t>
            </a:r>
            <a:r>
              <a:rPr lang="en-US" sz="2400" dirty="0" smtClean="0">
                <a:effectLst/>
                <a:ea typeface="Times New Roman" panose="02020603050405020304" pitchFamily="18" charset="0"/>
              </a:rPr>
              <a:t> decide to take the  DART train to the movie theatre near North park mall to see Divergent. The train starts from rest and reaches a speed of 54 km/h in </a:t>
            </a:r>
            <a:r>
              <a:rPr lang="en-US" sz="2400" dirty="0" smtClean="0">
                <a:effectLst/>
                <a:ea typeface="Times New Roman" panose="02020603050405020304" pitchFamily="18" charset="0"/>
              </a:rPr>
              <a:t>.30h. </a:t>
            </a:r>
            <a:r>
              <a:rPr lang="en-US" sz="2400" dirty="0" smtClean="0">
                <a:effectLst/>
                <a:ea typeface="Times New Roman" panose="02020603050405020304" pitchFamily="18" charset="0"/>
              </a:rPr>
              <a:t>Find its acceleration. </a:t>
            </a:r>
          </a:p>
          <a:p>
            <a:pPr algn="ctr"/>
            <a:r>
              <a:rPr lang="en-US" sz="2400" dirty="0" smtClean="0">
                <a:effectLst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53292" y="1607416"/>
          <a:ext cx="11367656" cy="47382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3828"/>
                <a:gridCol w="5683828"/>
              </a:tblGrid>
              <a:tr h="2369127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you looking for?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information has been given</a:t>
                      </a:r>
                      <a:r>
                        <a:rPr lang="en-US" dirty="0" smtClean="0"/>
                        <a:t>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Equation you will use?</a:t>
                      </a:r>
                      <a:endParaRPr lang="en-US" dirty="0"/>
                    </a:p>
                  </a:txBody>
                  <a:tcPr/>
                </a:tc>
              </a:tr>
              <a:tr h="2369127">
                <a:tc>
                  <a:txBody>
                    <a:bodyPr/>
                    <a:lstStyle/>
                    <a:p>
                      <a:r>
                        <a:rPr lang="en-US" dirty="0" smtClean="0"/>
                        <a:t>Solve</a:t>
                      </a:r>
                      <a:r>
                        <a:rPr lang="en-US" baseline="0" dirty="0" smtClean="0"/>
                        <a:t> the problem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 with Units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8156" y="1941921"/>
            <a:ext cx="4967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Acceleration</a:t>
            </a:r>
            <a:endParaRPr lang="en-US" sz="2800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9046" y="2908412"/>
            <a:ext cx="5147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Vf</a:t>
            </a:r>
            <a:r>
              <a:rPr lang="en-US" sz="2800" dirty="0" smtClean="0">
                <a:solidFill>
                  <a:srgbClr val="FF0000"/>
                </a:solidFill>
              </a:rPr>
              <a:t> = 54km/h     vi = 0km/h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 time = .50 hours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90674" y="2203531"/>
            <a:ext cx="49679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Acceleration = </a:t>
            </a:r>
            <a:r>
              <a:rPr lang="en-US" sz="2800" u="sng" dirty="0" err="1" smtClean="0">
                <a:solidFill>
                  <a:srgbClr val="FF0000"/>
                </a:solidFill>
              </a:rPr>
              <a:t>vf</a:t>
            </a:r>
            <a:r>
              <a:rPr lang="en-US" sz="2800" u="sng" dirty="0" smtClean="0">
                <a:solidFill>
                  <a:srgbClr val="FF0000"/>
                </a:solidFill>
              </a:rPr>
              <a:t> – vi</a:t>
            </a:r>
            <a:endParaRPr lang="en-US" sz="2800" u="sng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                           time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046" y="4489813"/>
            <a:ext cx="5380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Acceleration = </a:t>
            </a:r>
            <a:r>
              <a:rPr lang="en-US" sz="2800" u="sng" dirty="0" smtClean="0">
                <a:solidFill>
                  <a:srgbClr val="FF0000"/>
                </a:solidFill>
              </a:rPr>
              <a:t>54km/h – 0km/</a:t>
            </a:r>
            <a:r>
              <a:rPr lang="en-US" sz="2800" u="sng" dirty="0" err="1" smtClean="0">
                <a:solidFill>
                  <a:srgbClr val="FF0000"/>
                </a:solidFill>
              </a:rPr>
              <a:t>hr</a:t>
            </a:r>
            <a:endParaRPr lang="en-US" sz="2800" u="sng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                                     .50hrs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                      = 108km/hr</a:t>
            </a:r>
            <a:r>
              <a:rPr lang="en-US" sz="2800" baseline="300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40848" y="4610100"/>
            <a:ext cx="4967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Acceleration = 108km/hr</a:t>
            </a:r>
            <a:r>
              <a:rPr lang="en-US" sz="2800" baseline="300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24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5245" y="384464"/>
            <a:ext cx="1126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Ms. </a:t>
            </a:r>
            <a:r>
              <a:rPr lang="en-US" sz="2800" dirty="0" smtClean="0"/>
              <a:t>Heffner </a:t>
            </a:r>
            <a:r>
              <a:rPr lang="en-US" sz="2800" dirty="0" smtClean="0"/>
              <a:t>and </a:t>
            </a:r>
            <a:r>
              <a:rPr lang="en-US" sz="2800" dirty="0" err="1" smtClean="0"/>
              <a:t>Maricio</a:t>
            </a:r>
            <a:r>
              <a:rPr lang="en-US" sz="2800" dirty="0" smtClean="0"/>
              <a:t> are trying to move a computer cart to Ms. Wiltz’s classroom.  How much force must be applied to the 100kg cabinet if they want it to move through the hallway at 3m/s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84909" y="1856798"/>
          <a:ext cx="11367656" cy="47382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3828"/>
                <a:gridCol w="5683828"/>
              </a:tblGrid>
              <a:tr h="2369127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you looking for?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information has been given?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Equation you will use?</a:t>
                      </a:r>
                      <a:endParaRPr lang="en-US" dirty="0"/>
                    </a:p>
                  </a:txBody>
                  <a:tcPr/>
                </a:tc>
              </a:tr>
              <a:tr h="2369127">
                <a:tc>
                  <a:txBody>
                    <a:bodyPr/>
                    <a:lstStyle/>
                    <a:p>
                      <a:r>
                        <a:rPr lang="en-US" dirty="0" smtClean="0"/>
                        <a:t>Solve</a:t>
                      </a:r>
                      <a:r>
                        <a:rPr lang="en-US" baseline="0" dirty="0" smtClean="0"/>
                        <a:t> the problem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 with Units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01065" y="2392066"/>
            <a:ext cx="4967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Force = m x a</a:t>
            </a:r>
            <a:endParaRPr lang="en-US" sz="2800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9192" y="2261464"/>
            <a:ext cx="4967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Force</a:t>
            </a:r>
            <a:endParaRPr lang="en-US" sz="2800" u="sng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9192" y="3271818"/>
            <a:ext cx="49679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Mass = 100kg     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Acceleration = 3m/s</a:t>
            </a:r>
            <a:r>
              <a:rPr lang="en-US" sz="2800" baseline="300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36747" y="4887268"/>
            <a:ext cx="49679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Force = 100kg x 3m/s</a:t>
            </a:r>
            <a:r>
              <a:rPr lang="en-US" sz="2800" baseline="30000" dirty="0" smtClean="0">
                <a:solidFill>
                  <a:srgbClr val="FF0000"/>
                </a:solidFill>
              </a:rPr>
              <a:t>2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         = 300kg/m/s</a:t>
            </a:r>
            <a:r>
              <a:rPr lang="en-US" sz="2800" baseline="300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07902" y="4813425"/>
            <a:ext cx="49679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Force = 300kg/m/s</a:t>
            </a:r>
            <a:r>
              <a:rPr lang="en-US" sz="2800" baseline="30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sz="2800" baseline="30000" dirty="0">
                <a:solidFill>
                  <a:srgbClr val="FF0000"/>
                </a:solidFill>
              </a:rPr>
              <a:t> </a:t>
            </a:r>
            <a:r>
              <a:rPr lang="en-US" sz="2800" baseline="30000" dirty="0" smtClean="0">
                <a:solidFill>
                  <a:srgbClr val="FF0000"/>
                </a:solidFill>
              </a:rPr>
              <a:t>               </a:t>
            </a:r>
            <a:r>
              <a:rPr lang="en-US" sz="2800" dirty="0" smtClean="0">
                <a:solidFill>
                  <a:srgbClr val="FF0000"/>
                </a:solidFill>
              </a:rPr>
              <a:t> =  300N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30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8493" y="237995"/>
            <a:ext cx="3832964" cy="3206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493" y="3538602"/>
            <a:ext cx="3832964" cy="3206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62597" y="142086"/>
            <a:ext cx="4058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SPEED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398739" y="4095288"/>
            <a:ext cx="2392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are </a:t>
            </a:r>
            <a:r>
              <a:rPr lang="en-US" dirty="0" smtClean="0"/>
              <a:t>writing this on the right.</a:t>
            </a:r>
            <a:endParaRPr lang="en-US" dirty="0"/>
          </a:p>
        </p:txBody>
      </p:sp>
      <p:sp>
        <p:nvSpPr>
          <p:cNvPr id="2" name="Isosceles Triangle 1"/>
          <p:cNvSpPr/>
          <p:nvPr/>
        </p:nvSpPr>
        <p:spPr>
          <a:xfrm>
            <a:off x="5135671" y="1164920"/>
            <a:ext cx="5398718" cy="468473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463430" y="3538602"/>
            <a:ext cx="2793304" cy="250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2" idx="3"/>
          </p:cNvCxnSpPr>
          <p:nvPr/>
        </p:nvCxnSpPr>
        <p:spPr>
          <a:xfrm>
            <a:off x="7835030" y="3538602"/>
            <a:ext cx="0" cy="23110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249437" y="2041122"/>
            <a:ext cx="1221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</a:t>
            </a:r>
          </a:p>
          <a:p>
            <a:pPr algn="ctr"/>
            <a:r>
              <a:rPr lang="en-US" sz="2000" dirty="0" smtClean="0"/>
              <a:t>distance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301634" y="4107027"/>
            <a:ext cx="1221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</a:t>
            </a:r>
            <a:endParaRPr lang="en-US" sz="3600" dirty="0" smtClean="0"/>
          </a:p>
          <a:p>
            <a:pPr algn="ctr"/>
            <a:r>
              <a:rPr lang="en-US" sz="2000" dirty="0" smtClean="0"/>
              <a:t>speed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8091813" y="4107027"/>
            <a:ext cx="1221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</a:t>
            </a:r>
            <a:endParaRPr lang="en-US" sz="3600" dirty="0" smtClean="0"/>
          </a:p>
          <a:p>
            <a:pPr algn="ctr"/>
            <a:r>
              <a:rPr lang="en-US" sz="2000" dirty="0" smtClean="0"/>
              <a:t>time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7522923" y="2869016"/>
            <a:ext cx="756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÷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22923" y="3940157"/>
            <a:ext cx="756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80763" y="917996"/>
            <a:ext cx="24070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Speed: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Car moving 30 m/sec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1787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8493" y="237995"/>
            <a:ext cx="3832964" cy="3206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493" y="3538602"/>
            <a:ext cx="3832964" cy="3206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62597" y="142086"/>
            <a:ext cx="4058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velocity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897676" y="788417"/>
            <a:ext cx="7014575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Velocity describes how fast an object is moving and the direction it is moving in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Formula for velocity:   </a:t>
            </a:r>
            <a:r>
              <a:rPr lang="en-US" sz="3200" dirty="0"/>
              <a:t>v</a:t>
            </a:r>
            <a:r>
              <a:rPr lang="en-US" sz="3200" dirty="0" smtClean="0"/>
              <a:t> = d/t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Units for distance = meters(m)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Units for time = second (s)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Units for velocity = meters/second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             w/ direction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52602" y="1294675"/>
            <a:ext cx="2392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You are writing </a:t>
            </a:r>
            <a:r>
              <a:rPr lang="en-US" dirty="0" smtClean="0"/>
              <a:t>this on the left.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45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8493" y="237995"/>
            <a:ext cx="3832964" cy="3206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493" y="3538602"/>
            <a:ext cx="3832964" cy="3206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62597" y="142086"/>
            <a:ext cx="4058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velocity</a:t>
            </a:r>
            <a:endParaRPr lang="en-US" sz="3600" b="1" dirty="0"/>
          </a:p>
        </p:txBody>
      </p:sp>
      <p:sp>
        <p:nvSpPr>
          <p:cNvPr id="2" name="Isosceles Triangle 1"/>
          <p:cNvSpPr/>
          <p:nvPr/>
        </p:nvSpPr>
        <p:spPr>
          <a:xfrm>
            <a:off x="5135671" y="1164920"/>
            <a:ext cx="5398718" cy="468473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463430" y="3538602"/>
            <a:ext cx="2793304" cy="250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2" idx="3"/>
          </p:cNvCxnSpPr>
          <p:nvPr/>
        </p:nvCxnSpPr>
        <p:spPr>
          <a:xfrm>
            <a:off x="7835030" y="3538602"/>
            <a:ext cx="0" cy="23110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249437" y="2041122"/>
            <a:ext cx="1221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</a:t>
            </a:r>
          </a:p>
          <a:p>
            <a:pPr algn="ctr"/>
            <a:r>
              <a:rPr lang="en-US" sz="2000" dirty="0" smtClean="0"/>
              <a:t>distance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301634" y="4107027"/>
            <a:ext cx="1221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v</a:t>
            </a:r>
            <a:endParaRPr lang="en-US" sz="3600" dirty="0" smtClean="0"/>
          </a:p>
          <a:p>
            <a:pPr algn="ctr"/>
            <a:r>
              <a:rPr lang="en-US" sz="2000" dirty="0" smtClean="0"/>
              <a:t>velocity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8091813" y="4107027"/>
            <a:ext cx="1221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</a:t>
            </a:r>
            <a:endParaRPr lang="en-US" sz="3600" dirty="0" smtClean="0"/>
          </a:p>
          <a:p>
            <a:pPr algn="ctr"/>
            <a:r>
              <a:rPr lang="en-US" sz="2000" dirty="0" smtClean="0"/>
              <a:t>time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7522923" y="2869016"/>
            <a:ext cx="756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÷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22923" y="3940157"/>
            <a:ext cx="756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84734" y="917996"/>
            <a:ext cx="28381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Speed: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Car moving 30m/s, South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98739" y="4584080"/>
            <a:ext cx="2392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are </a:t>
            </a:r>
            <a:r>
              <a:rPr lang="en-US" dirty="0" smtClean="0"/>
              <a:t>writing this on the right.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728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8493" y="237995"/>
            <a:ext cx="3832964" cy="3206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493" y="3538602"/>
            <a:ext cx="3832964" cy="3206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62597" y="142086"/>
            <a:ext cx="4058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Acceleration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47364" y="788417"/>
            <a:ext cx="705215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Acceleration describes a change in speed and/or direction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Three types of acceleration: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1. speeding up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2. slowing down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3. changing direction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Formula for speed:   a =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– v</a:t>
            </a:r>
            <a:r>
              <a:rPr lang="en-US" sz="2400" baseline="-25000" dirty="0" smtClean="0"/>
              <a:t>i</a:t>
            </a:r>
          </a:p>
          <a:p>
            <a:r>
              <a:rPr lang="en-US" sz="2400" baseline="-25000" dirty="0" smtClean="0"/>
              <a:t> </a:t>
            </a:r>
            <a:r>
              <a:rPr lang="en-US" sz="2400" dirty="0" smtClean="0"/>
              <a:t>                                           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Units for velocity = meters/second (m/s)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Units for time = second (s)</a:t>
            </a: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Units for acceleration = meters/second/second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                                (m/s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342334" y="3803904"/>
            <a:ext cx="97703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52602" y="1294675"/>
            <a:ext cx="2392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You are writing </a:t>
            </a:r>
            <a:r>
              <a:rPr lang="en-US" dirty="0" smtClean="0"/>
              <a:t>this on the left.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75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8493" y="237995"/>
            <a:ext cx="3832964" cy="3206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493" y="3538602"/>
            <a:ext cx="3832964" cy="3206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62597" y="142086"/>
            <a:ext cx="4058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acceleration</a:t>
            </a:r>
            <a:endParaRPr lang="en-US" sz="3600" b="1" dirty="0"/>
          </a:p>
        </p:txBody>
      </p:sp>
      <p:sp>
        <p:nvSpPr>
          <p:cNvPr id="2" name="Isosceles Triangle 1"/>
          <p:cNvSpPr/>
          <p:nvPr/>
        </p:nvSpPr>
        <p:spPr>
          <a:xfrm>
            <a:off x="5135671" y="1164920"/>
            <a:ext cx="5398718" cy="468473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463430" y="3538602"/>
            <a:ext cx="2793304" cy="250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2" idx="3"/>
          </p:cNvCxnSpPr>
          <p:nvPr/>
        </p:nvCxnSpPr>
        <p:spPr>
          <a:xfrm>
            <a:off x="7835030" y="3538602"/>
            <a:ext cx="0" cy="23110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249437" y="2041122"/>
            <a:ext cx="1221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</a:t>
            </a:r>
          </a:p>
          <a:p>
            <a:pPr algn="ctr"/>
            <a:r>
              <a:rPr lang="en-US" sz="2000" dirty="0" smtClean="0"/>
              <a:t>distance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301634" y="4107027"/>
            <a:ext cx="1221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v</a:t>
            </a:r>
            <a:endParaRPr lang="en-US" sz="3600" dirty="0" smtClean="0"/>
          </a:p>
          <a:p>
            <a:pPr algn="ctr"/>
            <a:r>
              <a:rPr lang="en-US" sz="2000" dirty="0" smtClean="0"/>
              <a:t>velocity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8091813" y="4107027"/>
            <a:ext cx="1221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</a:t>
            </a:r>
            <a:endParaRPr lang="en-US" sz="3600" dirty="0" smtClean="0"/>
          </a:p>
          <a:p>
            <a:pPr algn="ctr"/>
            <a:r>
              <a:rPr lang="en-US" sz="2000" dirty="0" smtClean="0"/>
              <a:t>time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7522923" y="2869016"/>
            <a:ext cx="756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÷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22923" y="3940157"/>
            <a:ext cx="756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84734" y="917996"/>
            <a:ext cx="28381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Speed: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Car sped up to 40mph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runner slowed down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car turned the corner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98739" y="4584080"/>
            <a:ext cx="2392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are </a:t>
            </a:r>
            <a:r>
              <a:rPr lang="en-US" dirty="0" smtClean="0"/>
              <a:t>writing this on the right.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9681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2773" y="561109"/>
            <a:ext cx="90089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Now let’s us put what you’ve learned to the test.</a:t>
            </a:r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You are going to identify the following examples as examples of speed, velocity or acceleration.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0062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545" y="796167"/>
            <a:ext cx="4316845" cy="592271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60073"/>
            <a:ext cx="111494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ACCELERATION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742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778</Words>
  <Application>Microsoft Office PowerPoint</Application>
  <PresentationFormat>Widescreen</PresentationFormat>
  <Paragraphs>178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Trebuchet MS</vt:lpstr>
      <vt:lpstr>Wingdings 3</vt:lpstr>
      <vt:lpstr>Facet</vt:lpstr>
      <vt:lpstr>Speed, Velocity and Acceleration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Garland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Speed, Velocity and Acceleration</dc:title>
  <dc:creator>gisduser</dc:creator>
  <cp:lastModifiedBy>Jawan wiltz</cp:lastModifiedBy>
  <cp:revision>17</cp:revision>
  <dcterms:created xsi:type="dcterms:W3CDTF">2014-09-17T19:04:32Z</dcterms:created>
  <dcterms:modified xsi:type="dcterms:W3CDTF">2017-03-30T04:11:04Z</dcterms:modified>
</cp:coreProperties>
</file>