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8" r:id="rId3"/>
    <p:sldId id="270" r:id="rId4"/>
    <p:sldId id="271" r:id="rId5"/>
    <p:sldId id="272" r:id="rId6"/>
    <p:sldId id="277" r:id="rId7"/>
    <p:sldId id="273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5324" autoAdjust="0"/>
  </p:normalViewPr>
  <p:slideViewPr>
    <p:cSldViewPr snapToGrid="0">
      <p:cViewPr varScale="1">
        <p:scale>
          <a:sx n="100" d="100"/>
          <a:sy n="100" d="100"/>
        </p:scale>
        <p:origin x="78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3/5/2015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3/5/2015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7D5FB3-A6B7-4164-ACBA-8F9B68996C81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936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dirty="0"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dirty="0"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afeshare.tv/w/UGcTzAycc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safeshare.tv/w/vdRKQoTUmc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962306"/>
            <a:ext cx="4846320" cy="2387600"/>
          </a:xfrm>
        </p:spPr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80" y="3537584"/>
            <a:ext cx="3719513" cy="20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22,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33375"/>
            <a:ext cx="971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What is Natural selection?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501" y="1314450"/>
            <a:ext cx="10694099" cy="105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1432" y="1899225"/>
            <a:ext cx="101250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A process in which organisms have traits that enable them to survive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Environmental pressures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Predators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Changes in climate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Competition for food or </a:t>
            </a:r>
            <a:r>
              <a:rPr lang="en-US" sz="24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  <a:p>
            <a:r>
              <a:rPr lang="en-US" altLang="en-US" sz="24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These organisms are more </a:t>
            </a:r>
            <a:r>
              <a:rPr lang="en-US" altLang="en-US" sz="24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likely to survive and reproduce than other members of the same species</a:t>
            </a:r>
            <a:r>
              <a:rPr lang="en-US" altLang="en-US" sz="24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.</a:t>
            </a:r>
            <a:endParaRPr lang="en-US" sz="2400" dirty="0" smtClean="0">
              <a:solidFill>
                <a:schemeClr val="accent4"/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chemeClr val="accent4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Process occurs over a long period of time</a:t>
            </a:r>
            <a:endParaRPr lang="en-US" sz="24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1432" y="784503"/>
            <a:ext cx="972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Also known as “survival of the fittest”</a:t>
            </a:r>
            <a:endParaRPr lang="en-US" sz="32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22,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857249"/>
            <a:ext cx="4448175" cy="4448175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rot="16626596">
            <a:off x="1362081" y="-297813"/>
            <a:ext cx="3893321" cy="50888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31762" y="1019233"/>
            <a:ext cx="37879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anose="020F0704030504030204" pitchFamily="34" charset="0"/>
              </a:rPr>
              <a:t>Let’s watch a video that explains </a:t>
            </a:r>
          </a:p>
          <a:p>
            <a:pPr algn="ctr"/>
            <a:r>
              <a:rPr lang="en-US" sz="3200" dirty="0" smtClean="0">
                <a:latin typeface="Arial Rounded MT Bold" panose="020F0704030504030204" pitchFamily="34" charset="0"/>
              </a:rPr>
              <a:t>Natural Selection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hlinkClick r:id="rId3"/>
          </p:cNvPr>
          <p:cNvSpPr/>
          <p:nvPr/>
        </p:nvSpPr>
        <p:spPr>
          <a:xfrm>
            <a:off x="1193355" y="4758809"/>
            <a:ext cx="343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>
                <a:hlinkClick r:id="rId3"/>
              </a:rPr>
              <a:t>safeshare.tv/w/UGcTzAycco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78168" y="5349765"/>
            <a:ext cx="360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http://safeshare.tv/w/vdRKQoTUmc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24" y="709231"/>
            <a:ext cx="4645025" cy="34373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635" y="4186267"/>
            <a:ext cx="58934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In Natural selection some traits are better suited for an organism to survive.  Lets watch the story of the peppered moth.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432" y="266829"/>
            <a:ext cx="505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What is a trait?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925" y="790575"/>
            <a:ext cx="5666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 trait is a characteristic passed on from the parent to its offspring (child).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8031" y="2323623"/>
            <a:ext cx="5362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Some traits are better to have than others because they help an organism to survive their environment.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9" descr="TRS-banner(28p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2301"/>
            <a:ext cx="32718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TRS-CauseFX- 6to1_sx7164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89164"/>
            <a:ext cx="8686800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Relating Cause and Effect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1752600"/>
          </a:xfrm>
        </p:spPr>
        <p:txBody>
          <a:bodyPr/>
          <a:lstStyle/>
          <a:p>
            <a:pPr marL="0" indent="0"/>
            <a:r>
              <a:rPr lang="en-US" altLang="en-US" smtClean="0"/>
              <a:t>In a graphic organizer, identify factors that cause natural selection.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477000" y="3921126"/>
            <a:ext cx="391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Natural Selection</a:t>
            </a:r>
          </a:p>
        </p:txBody>
      </p:sp>
      <p:pic>
        <p:nvPicPr>
          <p:cNvPr id="746503" name="Picture 7" descr="Life-EndOfSlide-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5549900"/>
            <a:ext cx="1054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6504" name="Rectangle 8"/>
          <p:cNvSpPr>
            <a:spLocks noChangeArrowheads="1"/>
          </p:cNvSpPr>
          <p:nvPr/>
        </p:nvSpPr>
        <p:spPr bwMode="auto">
          <a:xfrm>
            <a:off x="1752600" y="2151064"/>
            <a:ext cx="3962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Overproduction: More offspring are produced than can survive.</a:t>
            </a:r>
          </a:p>
        </p:txBody>
      </p:sp>
      <p:sp>
        <p:nvSpPr>
          <p:cNvPr id="5129" name="Rectangle 12"/>
          <p:cNvSpPr>
            <a:spLocks noChangeArrowheads="1"/>
          </p:cNvSpPr>
          <p:nvPr/>
        </p:nvSpPr>
        <p:spPr bwMode="auto">
          <a:xfrm>
            <a:off x="4800600" y="18732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b="1"/>
              <a:t>Causes</a:t>
            </a:r>
          </a:p>
        </p:txBody>
      </p:sp>
      <p:sp>
        <p:nvSpPr>
          <p:cNvPr id="5130" name="Rectangle 13"/>
          <p:cNvSpPr>
            <a:spLocks noChangeArrowheads="1"/>
          </p:cNvSpPr>
          <p:nvPr/>
        </p:nvSpPr>
        <p:spPr bwMode="auto">
          <a:xfrm>
            <a:off x="9588500" y="3530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b="1"/>
              <a:t>Effect</a:t>
            </a:r>
          </a:p>
        </p:txBody>
      </p:sp>
      <p:sp>
        <p:nvSpPr>
          <p:cNvPr id="746510" name="Rectangle 14"/>
          <p:cNvSpPr>
            <a:spLocks noChangeArrowheads="1"/>
          </p:cNvSpPr>
          <p:nvPr/>
        </p:nvSpPr>
        <p:spPr bwMode="auto">
          <a:xfrm>
            <a:off x="1752600" y="2817814"/>
            <a:ext cx="3962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Variations: Members of the same species differ.</a:t>
            </a:r>
          </a:p>
        </p:txBody>
      </p:sp>
      <p:sp>
        <p:nvSpPr>
          <p:cNvPr id="746511" name="Rectangle 15"/>
          <p:cNvSpPr>
            <a:spLocks noChangeArrowheads="1"/>
          </p:cNvSpPr>
          <p:nvPr/>
        </p:nvSpPr>
        <p:spPr bwMode="auto">
          <a:xfrm>
            <a:off x="1752600" y="3497264"/>
            <a:ext cx="3962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Competition: Offspring compete for survival.</a:t>
            </a:r>
          </a:p>
        </p:txBody>
      </p:sp>
      <p:sp>
        <p:nvSpPr>
          <p:cNvPr id="746512" name="Rectangle 16"/>
          <p:cNvSpPr>
            <a:spLocks noChangeArrowheads="1"/>
          </p:cNvSpPr>
          <p:nvPr/>
        </p:nvSpPr>
        <p:spPr bwMode="auto">
          <a:xfrm>
            <a:off x="1752600" y="4164014"/>
            <a:ext cx="3962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Selection: Some variations make individuals better fit for survival.</a:t>
            </a:r>
          </a:p>
        </p:txBody>
      </p:sp>
      <p:sp>
        <p:nvSpPr>
          <p:cNvPr id="746513" name="Rectangle 17"/>
          <p:cNvSpPr>
            <a:spLocks noChangeArrowheads="1"/>
          </p:cNvSpPr>
          <p:nvPr/>
        </p:nvSpPr>
        <p:spPr bwMode="auto">
          <a:xfrm>
            <a:off x="1752600" y="4830764"/>
            <a:ext cx="3962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Environmental Change: Changes can affect an individual’s survival.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4572001" y="23814"/>
            <a:ext cx="2373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- Darwin’s Theory</a:t>
            </a:r>
          </a:p>
        </p:txBody>
      </p:sp>
      <p:sp>
        <p:nvSpPr>
          <p:cNvPr id="746514" name="Rectangle 18"/>
          <p:cNvSpPr>
            <a:spLocks noChangeArrowheads="1"/>
          </p:cNvSpPr>
          <p:nvPr/>
        </p:nvSpPr>
        <p:spPr bwMode="auto">
          <a:xfrm>
            <a:off x="1752600" y="5497514"/>
            <a:ext cx="4267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Genes: Genes that help determine survival are passed from parent to offspring.</a:t>
            </a:r>
          </a:p>
        </p:txBody>
      </p:sp>
    </p:spTree>
    <p:extLst>
      <p:ext uri="{BB962C8B-B14F-4D97-AF65-F5344CB8AC3E}">
        <p14:creationId xmlns:p14="http://schemas.microsoft.com/office/powerpoint/2010/main" val="3560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4" grpId="0"/>
      <p:bldP spid="746510" grpId="0"/>
      <p:bldP spid="746511" grpId="0"/>
      <p:bldP spid="746512" grpId="0"/>
      <p:bldP spid="746513" grpId="0"/>
      <p:bldP spid="7465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201" y="219075"/>
            <a:ext cx="60431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Steps In Natural Selection:</a:t>
            </a:r>
          </a:p>
          <a:p>
            <a:endParaRPr lang="en-US" sz="2000" b="1" dirty="0">
              <a:latin typeface="Arial Rounded MT Bold" panose="020F0704030504030204" pitchFamily="34" charset="0"/>
            </a:endParaRPr>
          </a:p>
          <a:p>
            <a:r>
              <a:rPr lang="en-US" sz="2000" b="1" dirty="0" smtClean="0">
                <a:latin typeface="Arial Rounded MT Bold" panose="020F0704030504030204" pitchFamily="34" charset="0"/>
              </a:rPr>
              <a:t>Let’s use turtles as an example.  Lets pretend there was a population of turtles on an island.</a:t>
            </a:r>
          </a:p>
          <a:p>
            <a:endParaRPr lang="en-US" sz="20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Overproduction:</a:t>
            </a:r>
            <a:r>
              <a:rPr lang="en-US" sz="2000" b="1" dirty="0" smtClean="0">
                <a:latin typeface="Arial Rounded MT Bold" panose="020F0704030504030204" pitchFamily="34" charset="0"/>
              </a:rPr>
              <a:t>  Not every turtle will survive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Variation:  </a:t>
            </a:r>
            <a:r>
              <a:rPr lang="en-US" sz="2000" b="1" dirty="0" smtClean="0">
                <a:latin typeface="Arial Rounded MT Bold" panose="020F0704030504030204" pitchFamily="34" charset="0"/>
              </a:rPr>
              <a:t>each turtle has different characteristics (adaptations) that will help it to survive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Competition:</a:t>
            </a:r>
            <a:r>
              <a:rPr lang="en-US" sz="2000" b="1" dirty="0" smtClean="0">
                <a:latin typeface="Arial Rounded MT Bold" panose="020F0704030504030204" pitchFamily="34" charset="0"/>
              </a:rPr>
              <a:t>  The turtles will compete to survive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Selection:  </a:t>
            </a:r>
            <a:r>
              <a:rPr lang="en-US" sz="2000" b="1" dirty="0" smtClean="0">
                <a:latin typeface="Arial Rounded MT Bold" panose="020F0704030504030204" pitchFamily="34" charset="0"/>
              </a:rPr>
              <a:t>variations in the turtles will help some turtles to survive more than others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Survival and Reproduction:</a:t>
            </a:r>
            <a:r>
              <a:rPr lang="en-US" sz="2000" b="1" dirty="0" smtClean="0">
                <a:latin typeface="Arial Rounded MT Bold" panose="020F0704030504030204" pitchFamily="34" charset="0"/>
              </a:rPr>
              <a:t>  the turtles with the characteristics that are favored will survive and pass on their characteristics to their young.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68" y="854650"/>
            <a:ext cx="5528832" cy="331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0402" y="50676"/>
            <a:ext cx="530459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" marR="0" algn="ctr">
              <a:spcBef>
                <a:spcPts val="270"/>
              </a:spcBef>
              <a:spcAft>
                <a:spcPts val="0"/>
              </a:spcAft>
            </a:pPr>
            <a:r>
              <a:rPr lang="en-US" sz="2000" b="1" u="heavy" dirty="0" smtClean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Assignment:    Natural </a:t>
            </a:r>
            <a:r>
              <a:rPr lang="en-US" sz="2000" b="1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</a:t>
            </a:r>
            <a:r>
              <a:rPr lang="en-US" sz="2000" b="1" u="heavy" spc="-2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Cartoon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r>
              <a:rPr lang="en-US" sz="9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900" b="1" dirty="0" smtClean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r>
              <a:rPr lang="en-US" sz="2000" b="1" dirty="0" smtClean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 are going to create a cartoon on Natural Selection.</a:t>
            </a:r>
            <a:endParaRPr lang="en-US" sz="2000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105" marR="0">
              <a:spcBef>
                <a:spcPts val="300"/>
              </a:spcBef>
              <a:spcAft>
                <a:spcPts val="0"/>
              </a:spcAft>
            </a:pP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</a:rPr>
              <a:t/>
            </a:r>
            <a:b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</a:rPr>
            </a:br>
            <a:r>
              <a:rPr lang="en-US" sz="20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of a </a:t>
            </a:r>
            <a:r>
              <a:rPr lang="en-US" sz="2000" b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 animal trait </a:t>
            </a:r>
            <a:r>
              <a:rPr lang="en-US" sz="20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choose one</a:t>
            </a:r>
            <a:r>
              <a:rPr lang="en-US" sz="2000" spc="-8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below.</a:t>
            </a:r>
          </a:p>
          <a:p>
            <a:pPr>
              <a:spcBef>
                <a:spcPts val="5"/>
              </a:spcBef>
            </a:pP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49300" algn="l"/>
              </a:tabLst>
            </a:pPr>
            <a:r>
              <a:rPr lang="en-US" sz="2000" dirty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Elephants with </a:t>
            </a:r>
            <a:r>
              <a:rPr lang="en-US" sz="2000" dirty="0" smtClean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trunks</a:t>
            </a:r>
          </a:p>
          <a:p>
            <a:pPr marR="0" lvl="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749300" algn="l"/>
              </a:tabLst>
            </a:pPr>
            <a:endParaRPr lang="en-US" sz="2000" dirty="0">
              <a:latin typeface="Arial Rounded MT Bold" panose="020F0704030504030204" pitchFamily="34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49300" algn="l"/>
              </a:tabLst>
            </a:pPr>
            <a:r>
              <a:rPr lang="en-US" sz="2000" dirty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Birds with wings to</a:t>
            </a:r>
            <a:r>
              <a:rPr lang="en-US" sz="2000" spc="5" dirty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fly</a:t>
            </a:r>
          </a:p>
          <a:p>
            <a:pPr marL="342900" marR="0" lvl="0" indent="-34290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49300" algn="l"/>
              </a:tabLst>
            </a:pPr>
            <a:endParaRPr lang="en-US" sz="2000" dirty="0">
              <a:latin typeface="Arial Rounded MT Bold" panose="020F0704030504030204" pitchFamily="34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49300" algn="l"/>
              </a:tabLst>
            </a:pPr>
            <a:r>
              <a:rPr lang="en-US" sz="2000" dirty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Giraffes with long</a:t>
            </a:r>
            <a:r>
              <a:rPr lang="en-US" sz="2000" spc="-5" dirty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necks</a:t>
            </a:r>
          </a:p>
          <a:p>
            <a:pPr marR="0" lvl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749300" algn="l"/>
              </a:tabLst>
            </a:pPr>
            <a:endParaRPr lang="en-US" sz="2000" dirty="0">
              <a:latin typeface="Arial Rounded MT Bold" panose="020F0704030504030204" pitchFamily="34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49300" algn="l"/>
              </a:tabLst>
            </a:pPr>
            <a:r>
              <a:rPr lang="en-US" sz="2000" dirty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Cheetah with</a:t>
            </a:r>
            <a:r>
              <a:rPr lang="en-US" sz="2000" spc="5" dirty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spots</a:t>
            </a:r>
          </a:p>
          <a:p>
            <a:pPr marR="0" lvl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749300" algn="l"/>
              </a:tabLst>
            </a:pPr>
            <a:endParaRPr lang="en-US" sz="2000" dirty="0">
              <a:latin typeface="Arial Rounded MT Bold" panose="020F0704030504030204" pitchFamily="34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49300" algn="l"/>
              </a:tabLst>
            </a:pPr>
            <a:r>
              <a:rPr lang="en-US" sz="2000" dirty="0" smtClean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Frogs with long</a:t>
            </a:r>
            <a:r>
              <a:rPr lang="en-US" sz="2000" spc="10" dirty="0" smtClean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tongues</a:t>
            </a:r>
          </a:p>
          <a:p>
            <a:pPr marR="0" lvl="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749300" algn="l"/>
              </a:tabLst>
            </a:pPr>
            <a:endParaRPr lang="en-US" sz="2000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212725" algn="l"/>
              </a:tabLst>
            </a:pPr>
            <a:r>
              <a:rPr lang="en-US" sz="2000" dirty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Zebras with </a:t>
            </a:r>
            <a:r>
              <a:rPr lang="en-US" sz="2000" dirty="0" smtClean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stripes</a:t>
            </a:r>
          </a:p>
          <a:p>
            <a:pPr marR="0" lvl="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212725" algn="l"/>
              </a:tabLst>
            </a:pPr>
            <a:endParaRPr lang="en-US" sz="2000" dirty="0">
              <a:latin typeface="Arial Rounded MT Bold" panose="020F0704030504030204" pitchFamily="34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212725" algn="l"/>
              </a:tabLst>
            </a:pPr>
            <a:r>
              <a:rPr lang="en-US" sz="2000" dirty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Camels with </a:t>
            </a:r>
            <a:r>
              <a:rPr lang="en-US" sz="2000" dirty="0" smtClean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humps</a:t>
            </a:r>
          </a:p>
          <a:p>
            <a:pPr marR="0" lvl="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212725" algn="l"/>
              </a:tabLst>
            </a:pPr>
            <a:endParaRPr lang="en-US" sz="2000" dirty="0">
              <a:latin typeface="Arial Rounded MT Bold" panose="020F0704030504030204" pitchFamily="34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212725" algn="l"/>
              </a:tabLst>
            </a:pPr>
            <a:r>
              <a:rPr lang="en-US" sz="2000" dirty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Deer with</a:t>
            </a:r>
            <a:r>
              <a:rPr lang="en-US" sz="2000" spc="-5" dirty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Symbol" panose="05050102010706020507" pitchFamily="18" charset="2"/>
                <a:cs typeface="Times New Roman" panose="02020603050405020304" pitchFamily="18" charset="0"/>
              </a:rPr>
              <a:t>antlers</a:t>
            </a:r>
          </a:p>
          <a:p>
            <a:pPr marR="0" lvl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212725" algn="l"/>
              </a:tabLst>
            </a:pPr>
            <a:endParaRPr lang="en-US" sz="2000" dirty="0">
              <a:latin typeface="Arial Rounded MT Bold" panose="020F0704030504030204" pitchFamily="34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212725" algn="l"/>
              </a:tabLst>
            </a:pP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Your own choice</a:t>
            </a:r>
            <a:r>
              <a:rPr lang="en-US" sz="2000" spc="-15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☺</a:t>
            </a:r>
            <a:endParaRPr lang="en-US" sz="2000" dirty="0">
              <a:latin typeface="Arial Rounded MT Bold" panose="020F0704030504030204" pitchFamily="34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</a:rPr>
              <a:t/>
            </a:r>
            <a:b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</a:rPr>
            </a:b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4120" y="304800"/>
            <a:ext cx="58007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8740" marR="63500" algn="just">
              <a:spcBef>
                <a:spcPts val="300"/>
              </a:spcBef>
              <a:spcAft>
                <a:spcPts val="0"/>
              </a:spcAft>
            </a:pP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 should draw </a:t>
            </a:r>
            <a:r>
              <a:rPr lang="en-US" sz="2000" b="1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 cartoon</a:t>
            </a: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The cartoon should have at least </a:t>
            </a:r>
            <a:r>
              <a:rPr lang="en-US" sz="2000" b="1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 panels </a:t>
            </a: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with </a:t>
            </a:r>
            <a:r>
              <a:rPr lang="en-US" sz="2000" b="1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captions</a:t>
            </a: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Make</a:t>
            </a:r>
            <a:r>
              <a:rPr lang="en-US" sz="2000" spc="-145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sure to</a:t>
            </a:r>
            <a:r>
              <a:rPr lang="en-US" sz="2000" spc="7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number</a:t>
            </a:r>
            <a:r>
              <a:rPr lang="en-US" sz="2000" b="1" spc="75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your</a:t>
            </a:r>
            <a:r>
              <a:rPr lang="en-US" sz="2000" b="1" spc="65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panels</a:t>
            </a:r>
            <a:r>
              <a:rPr lang="en-US" sz="2000" b="1" spc="7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1-4</a:t>
            </a:r>
            <a:r>
              <a:rPr lang="en-US" sz="2000" spc="7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</a:t>
            </a:r>
            <a:r>
              <a:rPr lang="en-US" sz="2000" spc="7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that</a:t>
            </a:r>
            <a:r>
              <a:rPr lang="en-US" sz="2000" spc="65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</a:t>
            </a:r>
            <a:r>
              <a:rPr lang="en-US" sz="2000" spc="7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can</a:t>
            </a:r>
            <a:r>
              <a:rPr lang="en-US" sz="2000" spc="55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demonstrate</a:t>
            </a:r>
            <a:r>
              <a:rPr lang="en-US" sz="2000" spc="7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Darwin’s</a:t>
            </a:r>
            <a:r>
              <a:rPr lang="en-US" sz="2000" spc="75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Theory</a:t>
            </a:r>
            <a:r>
              <a:rPr lang="en-US" sz="2000" spc="5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z="2000" spc="75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Natural</a:t>
            </a:r>
            <a:r>
              <a:rPr lang="en-US" sz="2000" spc="6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Selection</a:t>
            </a:r>
            <a:r>
              <a:rPr lang="en-US" sz="2000" spc="7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 action:</a:t>
            </a:r>
            <a:endParaRPr lang="en-US" sz="2000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AutoNum type="arabicPeriod"/>
              <a:tabLst>
                <a:tab pos="307975" algn="l"/>
              </a:tabLst>
            </a:pPr>
            <a:r>
              <a:rPr lang="en-US" sz="2000" spc="5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Genetic</a:t>
            </a:r>
            <a:r>
              <a:rPr lang="en-US" sz="2000" spc="-5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5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Variation (identify the different traits within the species)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AutoNum type="arabicPeriod"/>
              <a:tabLst>
                <a:tab pos="307975" algn="l"/>
              </a:tabLst>
            </a:pPr>
            <a:r>
              <a:rPr lang="en-US" sz="2000" spc="5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struggle for</a:t>
            </a:r>
            <a:r>
              <a:rPr lang="en-US" sz="2000" spc="-1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5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existence ( what is causing some to survive and some to die off?)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AutoNum type="arabicPeriod"/>
              <a:tabLst>
                <a:tab pos="307975" algn="l"/>
              </a:tabLst>
            </a:pPr>
            <a:r>
              <a:rPr lang="en-US" sz="2000" spc="5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Survival of the</a:t>
            </a:r>
            <a:r>
              <a:rPr lang="en-US" sz="2000" spc="-20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5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fittest (which ones survive and why?)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AutoNum type="arabicPeriod"/>
              <a:tabLst>
                <a:tab pos="307975" algn="l"/>
              </a:tabLst>
            </a:pPr>
            <a:r>
              <a:rPr lang="en-US" sz="2000" spc="5" dirty="0"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Descent with Modification ( what characteristics will  future generations have?)</a:t>
            </a:r>
          </a:p>
          <a:p>
            <a:r>
              <a:rPr lang="en-US" sz="1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791200" y="419100"/>
            <a:ext cx="0" cy="54959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8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228600"/>
            <a:ext cx="567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Here is an example: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1278" y="1111054"/>
            <a:ext cx="18676345" cy="4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695325" y="742950"/>
            <a:ext cx="9963150" cy="5686425"/>
            <a:chOff x="0" y="0"/>
            <a:chExt cx="10243" cy="7092"/>
          </a:xfrm>
        </p:grpSpPr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14"/>
              <a:ext cx="10205" cy="7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28" y="10"/>
              <a:ext cx="10205" cy="2"/>
              <a:chOff x="28" y="10"/>
              <a:chExt cx="10205" cy="2"/>
            </a:xfrm>
          </p:grpSpPr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28" y="10"/>
                <a:ext cx="10205" cy="2"/>
              </a:xfrm>
              <a:custGeom>
                <a:avLst/>
                <a:gdLst>
                  <a:gd name="T0" fmla="+- 0 28 28"/>
                  <a:gd name="T1" fmla="*/ T0 w 10205"/>
                  <a:gd name="T2" fmla="+- 0 10233 28"/>
                  <a:gd name="T3" fmla="*/ T2 w 1020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0205">
                    <a:moveTo>
                      <a:pt x="0" y="0"/>
                    </a:moveTo>
                    <a:lnTo>
                      <a:pt x="10205" y="0"/>
                    </a:lnTo>
                  </a:path>
                </a:pathLst>
              </a:custGeom>
              <a:noFill/>
              <a:ln w="60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3" y="5"/>
              <a:ext cx="2" cy="7083"/>
              <a:chOff x="23" y="5"/>
              <a:chExt cx="2" cy="7083"/>
            </a:xfrm>
          </p:grpSpPr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23" y="5"/>
                <a:ext cx="2" cy="7083"/>
              </a:xfrm>
              <a:custGeom>
                <a:avLst/>
                <a:gdLst>
                  <a:gd name="T0" fmla="+- 0 5 5"/>
                  <a:gd name="T1" fmla="*/ 5 h 7083"/>
                  <a:gd name="T2" fmla="+- 0 7087 5"/>
                  <a:gd name="T3" fmla="*/ 7087 h 708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083">
                    <a:moveTo>
                      <a:pt x="0" y="0"/>
                    </a:moveTo>
                    <a:lnTo>
                      <a:pt x="0" y="7082"/>
                    </a:lnTo>
                  </a:path>
                </a:pathLst>
              </a:custGeom>
              <a:noFill/>
              <a:ln w="60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10237" y="5"/>
              <a:ext cx="2" cy="7083"/>
              <a:chOff x="10237" y="5"/>
              <a:chExt cx="2" cy="7083"/>
            </a:xfrm>
          </p:grpSpPr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10237" y="5"/>
                <a:ext cx="2" cy="7083"/>
              </a:xfrm>
              <a:custGeom>
                <a:avLst/>
                <a:gdLst>
                  <a:gd name="T0" fmla="+- 0 5 5"/>
                  <a:gd name="T1" fmla="*/ 5 h 7083"/>
                  <a:gd name="T2" fmla="+- 0 7087 5"/>
                  <a:gd name="T3" fmla="*/ 7087 h 708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083">
                    <a:moveTo>
                      <a:pt x="0" y="0"/>
                    </a:moveTo>
                    <a:lnTo>
                      <a:pt x="0" y="7082"/>
                    </a:lnTo>
                  </a:path>
                </a:pathLst>
              </a:custGeom>
              <a:noFill/>
              <a:ln w="60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28" y="7082"/>
              <a:ext cx="10205" cy="2"/>
              <a:chOff x="28" y="7082"/>
              <a:chExt cx="10205" cy="2"/>
            </a:xfrm>
          </p:grpSpPr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28" y="7082"/>
                <a:ext cx="10205" cy="2"/>
              </a:xfrm>
              <a:custGeom>
                <a:avLst/>
                <a:gdLst>
                  <a:gd name="T0" fmla="+- 0 28 28"/>
                  <a:gd name="T1" fmla="*/ T0 w 10205"/>
                  <a:gd name="T2" fmla="+- 0 10233 28"/>
                  <a:gd name="T3" fmla="*/ T2 w 1020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0205">
                    <a:moveTo>
                      <a:pt x="0" y="0"/>
                    </a:moveTo>
                    <a:lnTo>
                      <a:pt x="10205" y="0"/>
                    </a:lnTo>
                  </a:path>
                </a:pathLst>
              </a:custGeom>
              <a:noFill/>
              <a:ln w="60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13" y="3506"/>
              <a:ext cx="10200" cy="60"/>
              <a:chOff x="13" y="3506"/>
              <a:chExt cx="10200" cy="60"/>
            </a:xfrm>
          </p:grpSpPr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13" y="3506"/>
                <a:ext cx="10200" cy="60"/>
              </a:xfrm>
              <a:custGeom>
                <a:avLst/>
                <a:gdLst>
                  <a:gd name="T0" fmla="+- 0 13 13"/>
                  <a:gd name="T1" fmla="*/ T0 w 10200"/>
                  <a:gd name="T2" fmla="+- 0 3506 3506"/>
                  <a:gd name="T3" fmla="*/ 3506 h 60"/>
                  <a:gd name="T4" fmla="+- 0 1093 13"/>
                  <a:gd name="T5" fmla="*/ T4 w 10200"/>
                  <a:gd name="T6" fmla="+- 0 3506 3506"/>
                  <a:gd name="T7" fmla="*/ 3506 h 60"/>
                  <a:gd name="T8" fmla="+- 0 1115 13"/>
                  <a:gd name="T9" fmla="*/ T8 w 10200"/>
                  <a:gd name="T10" fmla="+- 0 3511 3506"/>
                  <a:gd name="T11" fmla="*/ 3511 h 60"/>
                  <a:gd name="T12" fmla="+- 0 1134 13"/>
                  <a:gd name="T13" fmla="*/ T12 w 10200"/>
                  <a:gd name="T14" fmla="+- 0 3516 3506"/>
                  <a:gd name="T15" fmla="*/ 3516 h 60"/>
                  <a:gd name="T16" fmla="+- 0 1153 13"/>
                  <a:gd name="T17" fmla="*/ T16 w 10200"/>
                  <a:gd name="T18" fmla="+- 0 3518 3506"/>
                  <a:gd name="T19" fmla="*/ 3518 h 60"/>
                  <a:gd name="T20" fmla="+- 0 1175 13"/>
                  <a:gd name="T21" fmla="*/ T20 w 10200"/>
                  <a:gd name="T22" fmla="+- 0 3521 3506"/>
                  <a:gd name="T23" fmla="*/ 3521 h 60"/>
                  <a:gd name="T24" fmla="+- 0 1194 13"/>
                  <a:gd name="T25" fmla="*/ T24 w 10200"/>
                  <a:gd name="T26" fmla="+- 0 3523 3506"/>
                  <a:gd name="T27" fmla="*/ 3523 h 60"/>
                  <a:gd name="T28" fmla="+- 0 1235 13"/>
                  <a:gd name="T29" fmla="*/ T28 w 10200"/>
                  <a:gd name="T30" fmla="+- 0 3526 3506"/>
                  <a:gd name="T31" fmla="*/ 3526 h 60"/>
                  <a:gd name="T32" fmla="+- 0 1869 13"/>
                  <a:gd name="T33" fmla="*/ T32 w 10200"/>
                  <a:gd name="T34" fmla="+- 0 3526 3506"/>
                  <a:gd name="T35" fmla="*/ 3526 h 60"/>
                  <a:gd name="T36" fmla="+- 0 1881 13"/>
                  <a:gd name="T37" fmla="*/ T36 w 10200"/>
                  <a:gd name="T38" fmla="+- 0 3528 3506"/>
                  <a:gd name="T39" fmla="*/ 3528 h 60"/>
                  <a:gd name="T40" fmla="+- 0 1895 13"/>
                  <a:gd name="T41" fmla="*/ T40 w 10200"/>
                  <a:gd name="T42" fmla="+- 0 3530 3506"/>
                  <a:gd name="T43" fmla="*/ 3530 h 60"/>
                  <a:gd name="T44" fmla="+- 0 1907 13"/>
                  <a:gd name="T45" fmla="*/ T44 w 10200"/>
                  <a:gd name="T46" fmla="+- 0 3538 3506"/>
                  <a:gd name="T47" fmla="*/ 3538 h 60"/>
                  <a:gd name="T48" fmla="+- 0 1921 13"/>
                  <a:gd name="T49" fmla="*/ T48 w 10200"/>
                  <a:gd name="T50" fmla="+- 0 3540 3506"/>
                  <a:gd name="T51" fmla="*/ 3540 h 60"/>
                  <a:gd name="T52" fmla="+- 0 1933 13"/>
                  <a:gd name="T53" fmla="*/ T52 w 10200"/>
                  <a:gd name="T54" fmla="+- 0 3542 3506"/>
                  <a:gd name="T55" fmla="*/ 3542 h 60"/>
                  <a:gd name="T56" fmla="+- 0 1948 13"/>
                  <a:gd name="T57" fmla="*/ T56 w 10200"/>
                  <a:gd name="T58" fmla="+- 0 3542 3506"/>
                  <a:gd name="T59" fmla="*/ 3542 h 60"/>
                  <a:gd name="T60" fmla="+- 0 1974 13"/>
                  <a:gd name="T61" fmla="*/ T60 w 10200"/>
                  <a:gd name="T62" fmla="+- 0 3545 3506"/>
                  <a:gd name="T63" fmla="*/ 3545 h 60"/>
                  <a:gd name="T64" fmla="+- 0 2017 13"/>
                  <a:gd name="T65" fmla="*/ T64 w 10200"/>
                  <a:gd name="T66" fmla="+- 0 3545 3506"/>
                  <a:gd name="T67" fmla="*/ 3545 h 60"/>
                  <a:gd name="T68" fmla="+- 0 2029 13"/>
                  <a:gd name="T69" fmla="*/ T68 w 10200"/>
                  <a:gd name="T70" fmla="+- 0 3547 3506"/>
                  <a:gd name="T71" fmla="*/ 3547 h 60"/>
                  <a:gd name="T72" fmla="+- 0 2044 13"/>
                  <a:gd name="T73" fmla="*/ T72 w 10200"/>
                  <a:gd name="T74" fmla="+- 0 3552 3506"/>
                  <a:gd name="T75" fmla="*/ 3552 h 60"/>
                  <a:gd name="T76" fmla="+- 0 2061 13"/>
                  <a:gd name="T77" fmla="*/ T76 w 10200"/>
                  <a:gd name="T78" fmla="+- 0 3557 3506"/>
                  <a:gd name="T79" fmla="*/ 3557 h 60"/>
                  <a:gd name="T80" fmla="+- 0 2075 13"/>
                  <a:gd name="T81" fmla="*/ T80 w 10200"/>
                  <a:gd name="T82" fmla="+- 0 3559 3506"/>
                  <a:gd name="T83" fmla="*/ 3559 h 60"/>
                  <a:gd name="T84" fmla="+- 0 2092 13"/>
                  <a:gd name="T85" fmla="*/ T84 w 10200"/>
                  <a:gd name="T86" fmla="+- 0 3562 3506"/>
                  <a:gd name="T87" fmla="*/ 3562 h 60"/>
                  <a:gd name="T88" fmla="+- 0 2106 13"/>
                  <a:gd name="T89" fmla="*/ T88 w 10200"/>
                  <a:gd name="T90" fmla="+- 0 3562 3506"/>
                  <a:gd name="T91" fmla="*/ 3562 h 60"/>
                  <a:gd name="T92" fmla="+- 0 2128 13"/>
                  <a:gd name="T93" fmla="*/ T92 w 10200"/>
                  <a:gd name="T94" fmla="+- 0 3564 3506"/>
                  <a:gd name="T95" fmla="*/ 3564 h 60"/>
                  <a:gd name="T96" fmla="+- 0 2440 13"/>
                  <a:gd name="T97" fmla="*/ T96 w 10200"/>
                  <a:gd name="T98" fmla="+- 0 3566 3506"/>
                  <a:gd name="T99" fmla="*/ 3566 h 60"/>
                  <a:gd name="T100" fmla="+- 0 10213 13"/>
                  <a:gd name="T101" fmla="*/ T100 w 10200"/>
                  <a:gd name="T102" fmla="+- 0 3566 3506"/>
                  <a:gd name="T103" fmla="*/ 3566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10200" h="60">
                    <a:moveTo>
                      <a:pt x="0" y="0"/>
                    </a:moveTo>
                    <a:lnTo>
                      <a:pt x="1080" y="0"/>
                    </a:lnTo>
                    <a:lnTo>
                      <a:pt x="1102" y="5"/>
                    </a:lnTo>
                    <a:lnTo>
                      <a:pt x="1121" y="10"/>
                    </a:lnTo>
                    <a:lnTo>
                      <a:pt x="1140" y="12"/>
                    </a:lnTo>
                    <a:lnTo>
                      <a:pt x="1162" y="15"/>
                    </a:lnTo>
                    <a:lnTo>
                      <a:pt x="1181" y="17"/>
                    </a:lnTo>
                    <a:lnTo>
                      <a:pt x="1222" y="20"/>
                    </a:lnTo>
                    <a:lnTo>
                      <a:pt x="1856" y="20"/>
                    </a:lnTo>
                    <a:lnTo>
                      <a:pt x="1868" y="22"/>
                    </a:lnTo>
                    <a:lnTo>
                      <a:pt x="1882" y="24"/>
                    </a:lnTo>
                    <a:lnTo>
                      <a:pt x="1894" y="32"/>
                    </a:lnTo>
                    <a:lnTo>
                      <a:pt x="1908" y="34"/>
                    </a:lnTo>
                    <a:lnTo>
                      <a:pt x="1920" y="36"/>
                    </a:lnTo>
                    <a:lnTo>
                      <a:pt x="1935" y="36"/>
                    </a:lnTo>
                    <a:lnTo>
                      <a:pt x="1961" y="39"/>
                    </a:lnTo>
                    <a:lnTo>
                      <a:pt x="2004" y="39"/>
                    </a:lnTo>
                    <a:lnTo>
                      <a:pt x="2016" y="41"/>
                    </a:lnTo>
                    <a:lnTo>
                      <a:pt x="2031" y="46"/>
                    </a:lnTo>
                    <a:lnTo>
                      <a:pt x="2048" y="51"/>
                    </a:lnTo>
                    <a:lnTo>
                      <a:pt x="2062" y="53"/>
                    </a:lnTo>
                    <a:lnTo>
                      <a:pt x="2079" y="56"/>
                    </a:lnTo>
                    <a:lnTo>
                      <a:pt x="2093" y="56"/>
                    </a:lnTo>
                    <a:lnTo>
                      <a:pt x="2115" y="58"/>
                    </a:lnTo>
                    <a:lnTo>
                      <a:pt x="2427" y="60"/>
                    </a:lnTo>
                    <a:lnTo>
                      <a:pt x="10200" y="60"/>
                    </a:lnTo>
                  </a:path>
                </a:pathLst>
              </a:custGeom>
              <a:noFill/>
              <a:ln w="1693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3414" y="46"/>
              <a:ext cx="80" cy="6980"/>
              <a:chOff x="3414" y="46"/>
              <a:chExt cx="80" cy="6980"/>
            </a:xfrm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3414" y="46"/>
                <a:ext cx="80" cy="6980"/>
              </a:xfrm>
              <a:custGeom>
                <a:avLst/>
                <a:gdLst>
                  <a:gd name="T0" fmla="+- 0 3493 3414"/>
                  <a:gd name="T1" fmla="*/ T0 w 80"/>
                  <a:gd name="T2" fmla="+- 0 46 46"/>
                  <a:gd name="T3" fmla="*/ 46 h 6980"/>
                  <a:gd name="T4" fmla="+- 0 3493 3414"/>
                  <a:gd name="T5" fmla="*/ T4 w 80"/>
                  <a:gd name="T6" fmla="+- 0 1183 46"/>
                  <a:gd name="T7" fmla="*/ 1183 h 6980"/>
                  <a:gd name="T8" fmla="+- 0 3491 3414"/>
                  <a:gd name="T9" fmla="*/ T8 w 80"/>
                  <a:gd name="T10" fmla="+- 0 1193 46"/>
                  <a:gd name="T11" fmla="*/ 1193 h 6980"/>
                  <a:gd name="T12" fmla="+- 0 3489 3414"/>
                  <a:gd name="T13" fmla="*/ T12 w 80"/>
                  <a:gd name="T14" fmla="+- 0 1202 46"/>
                  <a:gd name="T15" fmla="*/ 1202 h 6980"/>
                  <a:gd name="T16" fmla="+- 0 3484 3414"/>
                  <a:gd name="T17" fmla="*/ T16 w 80"/>
                  <a:gd name="T18" fmla="+- 0 1210 46"/>
                  <a:gd name="T19" fmla="*/ 1210 h 6980"/>
                  <a:gd name="T20" fmla="+- 0 3479 3414"/>
                  <a:gd name="T21" fmla="*/ T20 w 80"/>
                  <a:gd name="T22" fmla="+- 0 1217 46"/>
                  <a:gd name="T23" fmla="*/ 1217 h 6980"/>
                  <a:gd name="T24" fmla="+- 0 3479 3414"/>
                  <a:gd name="T25" fmla="*/ T24 w 80"/>
                  <a:gd name="T26" fmla="+- 0 1224 46"/>
                  <a:gd name="T27" fmla="*/ 1224 h 6980"/>
                  <a:gd name="T28" fmla="+- 0 3477 3414"/>
                  <a:gd name="T29" fmla="*/ T28 w 80"/>
                  <a:gd name="T30" fmla="+- 0 1241 46"/>
                  <a:gd name="T31" fmla="*/ 1241 h 6980"/>
                  <a:gd name="T32" fmla="+- 0 3474 3414"/>
                  <a:gd name="T33" fmla="*/ T32 w 80"/>
                  <a:gd name="T34" fmla="+- 0 1354 46"/>
                  <a:gd name="T35" fmla="*/ 1354 h 6980"/>
                  <a:gd name="T36" fmla="+- 0 3472 3414"/>
                  <a:gd name="T37" fmla="*/ T36 w 80"/>
                  <a:gd name="T38" fmla="+- 0 1361 46"/>
                  <a:gd name="T39" fmla="*/ 1361 h 6980"/>
                  <a:gd name="T40" fmla="+- 0 3467 3414"/>
                  <a:gd name="T41" fmla="*/ T40 w 80"/>
                  <a:gd name="T42" fmla="+- 0 1370 46"/>
                  <a:gd name="T43" fmla="*/ 1370 h 6980"/>
                  <a:gd name="T44" fmla="+- 0 3462 3414"/>
                  <a:gd name="T45" fmla="*/ T44 w 80"/>
                  <a:gd name="T46" fmla="+- 0 1382 46"/>
                  <a:gd name="T47" fmla="*/ 1382 h 6980"/>
                  <a:gd name="T48" fmla="+- 0 3460 3414"/>
                  <a:gd name="T49" fmla="*/ T48 w 80"/>
                  <a:gd name="T50" fmla="+- 0 1392 46"/>
                  <a:gd name="T51" fmla="*/ 1392 h 6980"/>
                  <a:gd name="T52" fmla="+- 0 3457 3414"/>
                  <a:gd name="T53" fmla="*/ T52 w 80"/>
                  <a:gd name="T54" fmla="+- 0 1402 46"/>
                  <a:gd name="T55" fmla="*/ 1402 h 6980"/>
                  <a:gd name="T56" fmla="+- 0 3455 3414"/>
                  <a:gd name="T57" fmla="*/ T56 w 80"/>
                  <a:gd name="T58" fmla="+- 0 1416 46"/>
                  <a:gd name="T59" fmla="*/ 1416 h 6980"/>
                  <a:gd name="T60" fmla="+- 0 3455 3414"/>
                  <a:gd name="T61" fmla="*/ T60 w 80"/>
                  <a:gd name="T62" fmla="+- 0 1550 46"/>
                  <a:gd name="T63" fmla="*/ 1550 h 6980"/>
                  <a:gd name="T64" fmla="+- 0 3453 3414"/>
                  <a:gd name="T65" fmla="*/ T64 w 80"/>
                  <a:gd name="T66" fmla="+- 0 1558 46"/>
                  <a:gd name="T67" fmla="*/ 1558 h 6980"/>
                  <a:gd name="T68" fmla="+- 0 3448 3414"/>
                  <a:gd name="T69" fmla="*/ T68 w 80"/>
                  <a:gd name="T70" fmla="+- 0 1560 46"/>
                  <a:gd name="T71" fmla="*/ 1560 h 6980"/>
                  <a:gd name="T72" fmla="+- 0 3443 3414"/>
                  <a:gd name="T73" fmla="*/ T72 w 80"/>
                  <a:gd name="T74" fmla="+- 0 1562 46"/>
                  <a:gd name="T75" fmla="*/ 1562 h 6980"/>
                  <a:gd name="T76" fmla="+- 0 3441 3414"/>
                  <a:gd name="T77" fmla="*/ T76 w 80"/>
                  <a:gd name="T78" fmla="+- 0 1565 46"/>
                  <a:gd name="T79" fmla="*/ 1565 h 6980"/>
                  <a:gd name="T80" fmla="+- 0 3438 3414"/>
                  <a:gd name="T81" fmla="*/ T80 w 80"/>
                  <a:gd name="T82" fmla="+- 0 1570 46"/>
                  <a:gd name="T83" fmla="*/ 1570 h 6980"/>
                  <a:gd name="T84" fmla="+- 0 3436 3414"/>
                  <a:gd name="T85" fmla="*/ T84 w 80"/>
                  <a:gd name="T86" fmla="+- 0 1582 46"/>
                  <a:gd name="T87" fmla="*/ 1582 h 6980"/>
                  <a:gd name="T88" fmla="+- 0 3433 3414"/>
                  <a:gd name="T89" fmla="*/ T88 w 80"/>
                  <a:gd name="T90" fmla="+- 0 1651 46"/>
                  <a:gd name="T91" fmla="*/ 1651 h 6980"/>
                  <a:gd name="T92" fmla="+- 0 3431 3414"/>
                  <a:gd name="T93" fmla="*/ T92 w 80"/>
                  <a:gd name="T94" fmla="+- 0 1661 46"/>
                  <a:gd name="T95" fmla="*/ 1661 h 6980"/>
                  <a:gd name="T96" fmla="+- 0 3429 3414"/>
                  <a:gd name="T97" fmla="*/ T96 w 80"/>
                  <a:gd name="T98" fmla="+- 0 1670 46"/>
                  <a:gd name="T99" fmla="*/ 1670 h 6980"/>
                  <a:gd name="T100" fmla="+- 0 3424 3414"/>
                  <a:gd name="T101" fmla="*/ T100 w 80"/>
                  <a:gd name="T102" fmla="+- 0 1682 46"/>
                  <a:gd name="T103" fmla="*/ 1682 h 6980"/>
                  <a:gd name="T104" fmla="+- 0 3419 3414"/>
                  <a:gd name="T105" fmla="*/ T104 w 80"/>
                  <a:gd name="T106" fmla="+- 0 1692 46"/>
                  <a:gd name="T107" fmla="*/ 1692 h 6980"/>
                  <a:gd name="T108" fmla="+- 0 3419 3414"/>
                  <a:gd name="T109" fmla="*/ T108 w 80"/>
                  <a:gd name="T110" fmla="+- 0 1702 46"/>
                  <a:gd name="T111" fmla="*/ 1702 h 6980"/>
                  <a:gd name="T112" fmla="+- 0 3417 3414"/>
                  <a:gd name="T113" fmla="*/ T112 w 80"/>
                  <a:gd name="T114" fmla="+- 0 1716 46"/>
                  <a:gd name="T115" fmla="*/ 1716 h 6980"/>
                  <a:gd name="T116" fmla="+- 0 3414 3414"/>
                  <a:gd name="T117" fmla="*/ T116 w 80"/>
                  <a:gd name="T118" fmla="+- 0 1932 46"/>
                  <a:gd name="T119" fmla="*/ 1932 h 6980"/>
                  <a:gd name="T120" fmla="+- 0 3414 3414"/>
                  <a:gd name="T121" fmla="*/ T120 w 80"/>
                  <a:gd name="T122" fmla="+- 0 2762 46"/>
                  <a:gd name="T123" fmla="*/ 2762 h 6980"/>
                  <a:gd name="T124" fmla="+- 0 3417 3414"/>
                  <a:gd name="T125" fmla="*/ T124 w 80"/>
                  <a:gd name="T126" fmla="+- 0 2772 46"/>
                  <a:gd name="T127" fmla="*/ 2772 h 6980"/>
                  <a:gd name="T128" fmla="+- 0 3419 3414"/>
                  <a:gd name="T129" fmla="*/ T128 w 80"/>
                  <a:gd name="T130" fmla="+- 0 2782 46"/>
                  <a:gd name="T131" fmla="*/ 2782 h 6980"/>
                  <a:gd name="T132" fmla="+- 0 3426 3414"/>
                  <a:gd name="T133" fmla="*/ T132 w 80"/>
                  <a:gd name="T134" fmla="+- 0 2789 46"/>
                  <a:gd name="T135" fmla="*/ 2789 h 6980"/>
                  <a:gd name="T136" fmla="+- 0 3429 3414"/>
                  <a:gd name="T137" fmla="*/ T136 w 80"/>
                  <a:gd name="T138" fmla="+- 0 2796 46"/>
                  <a:gd name="T139" fmla="*/ 2796 h 6980"/>
                  <a:gd name="T140" fmla="+- 0 3431 3414"/>
                  <a:gd name="T141" fmla="*/ T140 w 80"/>
                  <a:gd name="T142" fmla="+- 0 2806 46"/>
                  <a:gd name="T143" fmla="*/ 2806 h 6980"/>
                  <a:gd name="T144" fmla="+- 0 3431 3414"/>
                  <a:gd name="T145" fmla="*/ T144 w 80"/>
                  <a:gd name="T146" fmla="+- 0 2820 46"/>
                  <a:gd name="T147" fmla="*/ 2820 h 6980"/>
                  <a:gd name="T148" fmla="+- 0 3433 3414"/>
                  <a:gd name="T149" fmla="*/ T148 w 80"/>
                  <a:gd name="T150" fmla="+- 0 3034 46"/>
                  <a:gd name="T151" fmla="*/ 3034 h 6980"/>
                  <a:gd name="T152" fmla="+- 0 3433 3414"/>
                  <a:gd name="T153" fmla="*/ T152 w 80"/>
                  <a:gd name="T154" fmla="+- 0 3103 46"/>
                  <a:gd name="T155" fmla="*/ 3103 h 6980"/>
                  <a:gd name="T156" fmla="+- 0 3436 3414"/>
                  <a:gd name="T157" fmla="*/ T156 w 80"/>
                  <a:gd name="T158" fmla="+- 0 3113 46"/>
                  <a:gd name="T159" fmla="*/ 3113 h 6980"/>
                  <a:gd name="T160" fmla="+- 0 3441 3414"/>
                  <a:gd name="T161" fmla="*/ T160 w 80"/>
                  <a:gd name="T162" fmla="+- 0 3122 46"/>
                  <a:gd name="T163" fmla="*/ 3122 h 6980"/>
                  <a:gd name="T164" fmla="+- 0 3445 3414"/>
                  <a:gd name="T165" fmla="*/ T164 w 80"/>
                  <a:gd name="T166" fmla="+- 0 3130 46"/>
                  <a:gd name="T167" fmla="*/ 3130 h 6980"/>
                  <a:gd name="T168" fmla="+- 0 3448 3414"/>
                  <a:gd name="T169" fmla="*/ T168 w 80"/>
                  <a:gd name="T170" fmla="+- 0 3137 46"/>
                  <a:gd name="T171" fmla="*/ 3137 h 6980"/>
                  <a:gd name="T172" fmla="+- 0 3450 3414"/>
                  <a:gd name="T173" fmla="*/ T172 w 80"/>
                  <a:gd name="T174" fmla="+- 0 3144 46"/>
                  <a:gd name="T175" fmla="*/ 3144 h 6980"/>
                  <a:gd name="T176" fmla="+- 0 3453 3414"/>
                  <a:gd name="T177" fmla="*/ T176 w 80"/>
                  <a:gd name="T178" fmla="+- 0 3161 46"/>
                  <a:gd name="T179" fmla="*/ 3161 h 6980"/>
                  <a:gd name="T180" fmla="+- 0 3455 3414"/>
                  <a:gd name="T181" fmla="*/ T180 w 80"/>
                  <a:gd name="T182" fmla="+- 0 3377 46"/>
                  <a:gd name="T183" fmla="*/ 3377 h 6980"/>
                  <a:gd name="T184" fmla="+- 0 3455 3414"/>
                  <a:gd name="T185" fmla="*/ T184 w 80"/>
                  <a:gd name="T186" fmla="+- 0 7025 46"/>
                  <a:gd name="T187" fmla="*/ 7025 h 6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80" h="6980">
                    <a:moveTo>
                      <a:pt x="79" y="0"/>
                    </a:moveTo>
                    <a:lnTo>
                      <a:pt x="79" y="1137"/>
                    </a:lnTo>
                    <a:lnTo>
                      <a:pt x="77" y="1147"/>
                    </a:lnTo>
                    <a:lnTo>
                      <a:pt x="75" y="1156"/>
                    </a:lnTo>
                    <a:lnTo>
                      <a:pt x="70" y="1164"/>
                    </a:lnTo>
                    <a:lnTo>
                      <a:pt x="65" y="1171"/>
                    </a:lnTo>
                    <a:lnTo>
                      <a:pt x="65" y="1178"/>
                    </a:lnTo>
                    <a:lnTo>
                      <a:pt x="63" y="1195"/>
                    </a:lnTo>
                    <a:lnTo>
                      <a:pt x="60" y="1308"/>
                    </a:lnTo>
                    <a:lnTo>
                      <a:pt x="58" y="1315"/>
                    </a:lnTo>
                    <a:lnTo>
                      <a:pt x="53" y="1324"/>
                    </a:lnTo>
                    <a:lnTo>
                      <a:pt x="48" y="1336"/>
                    </a:lnTo>
                    <a:lnTo>
                      <a:pt x="46" y="1346"/>
                    </a:lnTo>
                    <a:lnTo>
                      <a:pt x="43" y="1356"/>
                    </a:lnTo>
                    <a:lnTo>
                      <a:pt x="41" y="1370"/>
                    </a:lnTo>
                    <a:lnTo>
                      <a:pt x="41" y="1504"/>
                    </a:lnTo>
                    <a:lnTo>
                      <a:pt x="39" y="1512"/>
                    </a:lnTo>
                    <a:lnTo>
                      <a:pt x="34" y="1514"/>
                    </a:lnTo>
                    <a:lnTo>
                      <a:pt x="29" y="1516"/>
                    </a:lnTo>
                    <a:lnTo>
                      <a:pt x="27" y="1519"/>
                    </a:lnTo>
                    <a:lnTo>
                      <a:pt x="24" y="1524"/>
                    </a:lnTo>
                    <a:lnTo>
                      <a:pt x="22" y="1536"/>
                    </a:lnTo>
                    <a:lnTo>
                      <a:pt x="19" y="1605"/>
                    </a:lnTo>
                    <a:lnTo>
                      <a:pt x="17" y="1615"/>
                    </a:lnTo>
                    <a:lnTo>
                      <a:pt x="15" y="1624"/>
                    </a:lnTo>
                    <a:lnTo>
                      <a:pt x="10" y="1636"/>
                    </a:lnTo>
                    <a:lnTo>
                      <a:pt x="5" y="1646"/>
                    </a:lnTo>
                    <a:lnTo>
                      <a:pt x="5" y="1656"/>
                    </a:lnTo>
                    <a:lnTo>
                      <a:pt x="3" y="1670"/>
                    </a:lnTo>
                    <a:lnTo>
                      <a:pt x="0" y="1886"/>
                    </a:lnTo>
                    <a:lnTo>
                      <a:pt x="0" y="2716"/>
                    </a:lnTo>
                    <a:lnTo>
                      <a:pt x="3" y="2726"/>
                    </a:lnTo>
                    <a:lnTo>
                      <a:pt x="5" y="2736"/>
                    </a:lnTo>
                    <a:lnTo>
                      <a:pt x="12" y="2743"/>
                    </a:lnTo>
                    <a:lnTo>
                      <a:pt x="15" y="2750"/>
                    </a:lnTo>
                    <a:lnTo>
                      <a:pt x="17" y="2760"/>
                    </a:lnTo>
                    <a:lnTo>
                      <a:pt x="17" y="2774"/>
                    </a:lnTo>
                    <a:lnTo>
                      <a:pt x="19" y="2988"/>
                    </a:lnTo>
                    <a:lnTo>
                      <a:pt x="19" y="3057"/>
                    </a:lnTo>
                    <a:lnTo>
                      <a:pt x="22" y="3067"/>
                    </a:lnTo>
                    <a:lnTo>
                      <a:pt x="27" y="3076"/>
                    </a:lnTo>
                    <a:lnTo>
                      <a:pt x="31" y="3084"/>
                    </a:lnTo>
                    <a:lnTo>
                      <a:pt x="34" y="3091"/>
                    </a:lnTo>
                    <a:lnTo>
                      <a:pt x="36" y="3098"/>
                    </a:lnTo>
                    <a:lnTo>
                      <a:pt x="39" y="3115"/>
                    </a:lnTo>
                    <a:lnTo>
                      <a:pt x="41" y="3331"/>
                    </a:lnTo>
                    <a:lnTo>
                      <a:pt x="41" y="6979"/>
                    </a:lnTo>
                  </a:path>
                </a:pathLst>
              </a:custGeom>
              <a:noFill/>
              <a:ln w="1693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6673" y="46"/>
              <a:ext cx="82" cy="7020"/>
              <a:chOff x="6673" y="46"/>
              <a:chExt cx="82" cy="7020"/>
            </a:xfrm>
          </p:grpSpPr>
          <p:sp>
            <p:nvSpPr>
              <p:cNvPr id="15" name="Freeform 3"/>
              <p:cNvSpPr>
                <a:spLocks/>
              </p:cNvSpPr>
              <p:nvPr/>
            </p:nvSpPr>
            <p:spPr bwMode="auto">
              <a:xfrm>
                <a:off x="6673" y="46"/>
                <a:ext cx="82" cy="7020"/>
              </a:xfrm>
              <a:custGeom>
                <a:avLst/>
                <a:gdLst>
                  <a:gd name="T0" fmla="+- 0 6755 6673"/>
                  <a:gd name="T1" fmla="*/ T0 w 82"/>
                  <a:gd name="T2" fmla="+- 0 46 46"/>
                  <a:gd name="T3" fmla="*/ 46 h 7020"/>
                  <a:gd name="T4" fmla="+- 0 6755 6673"/>
                  <a:gd name="T5" fmla="*/ T4 w 82"/>
                  <a:gd name="T6" fmla="+- 0 298 46"/>
                  <a:gd name="T7" fmla="*/ 298 h 7020"/>
                  <a:gd name="T8" fmla="+- 0 6753 6673"/>
                  <a:gd name="T9" fmla="*/ T8 w 82"/>
                  <a:gd name="T10" fmla="+- 0 322 46"/>
                  <a:gd name="T11" fmla="*/ 322 h 7020"/>
                  <a:gd name="T12" fmla="+- 0 6748 6673"/>
                  <a:gd name="T13" fmla="*/ T12 w 82"/>
                  <a:gd name="T14" fmla="+- 0 348 46"/>
                  <a:gd name="T15" fmla="*/ 348 h 7020"/>
                  <a:gd name="T16" fmla="+- 0 6743 6673"/>
                  <a:gd name="T17" fmla="*/ T16 w 82"/>
                  <a:gd name="T18" fmla="+- 0 374 46"/>
                  <a:gd name="T19" fmla="*/ 374 h 7020"/>
                  <a:gd name="T20" fmla="+- 0 6741 6673"/>
                  <a:gd name="T21" fmla="*/ T20 w 82"/>
                  <a:gd name="T22" fmla="+- 0 398 46"/>
                  <a:gd name="T23" fmla="*/ 398 h 7020"/>
                  <a:gd name="T24" fmla="+- 0 6738 6673"/>
                  <a:gd name="T25" fmla="*/ T24 w 82"/>
                  <a:gd name="T26" fmla="+- 0 427 46"/>
                  <a:gd name="T27" fmla="*/ 427 h 7020"/>
                  <a:gd name="T28" fmla="+- 0 6736 6673"/>
                  <a:gd name="T29" fmla="*/ T28 w 82"/>
                  <a:gd name="T30" fmla="+- 0 478 46"/>
                  <a:gd name="T31" fmla="*/ 478 h 7020"/>
                  <a:gd name="T32" fmla="+- 0 6733 6673"/>
                  <a:gd name="T33" fmla="*/ T32 w 82"/>
                  <a:gd name="T34" fmla="+- 0 694 46"/>
                  <a:gd name="T35" fmla="*/ 694 h 7020"/>
                  <a:gd name="T36" fmla="+- 0 6733 6673"/>
                  <a:gd name="T37" fmla="*/ T36 w 82"/>
                  <a:gd name="T38" fmla="+- 0 6934 46"/>
                  <a:gd name="T39" fmla="*/ 6934 h 7020"/>
                  <a:gd name="T40" fmla="+- 0 6731 6673"/>
                  <a:gd name="T41" fmla="*/ T40 w 82"/>
                  <a:gd name="T42" fmla="+- 0 6936 46"/>
                  <a:gd name="T43" fmla="*/ 6936 h 7020"/>
                  <a:gd name="T44" fmla="+- 0 6729 6673"/>
                  <a:gd name="T45" fmla="*/ T44 w 82"/>
                  <a:gd name="T46" fmla="+- 0 6938 46"/>
                  <a:gd name="T47" fmla="*/ 6938 h 7020"/>
                  <a:gd name="T48" fmla="+- 0 6724 6673"/>
                  <a:gd name="T49" fmla="*/ T48 w 82"/>
                  <a:gd name="T50" fmla="+- 0 6941 46"/>
                  <a:gd name="T51" fmla="*/ 6941 h 7020"/>
                  <a:gd name="T52" fmla="+- 0 6719 6673"/>
                  <a:gd name="T53" fmla="*/ T52 w 82"/>
                  <a:gd name="T54" fmla="+- 0 6946 46"/>
                  <a:gd name="T55" fmla="*/ 6946 h 7020"/>
                  <a:gd name="T56" fmla="+- 0 6719 6673"/>
                  <a:gd name="T57" fmla="*/ T56 w 82"/>
                  <a:gd name="T58" fmla="+- 0 6950 46"/>
                  <a:gd name="T59" fmla="*/ 6950 h 7020"/>
                  <a:gd name="T60" fmla="+- 0 6717 6673"/>
                  <a:gd name="T61" fmla="*/ T60 w 82"/>
                  <a:gd name="T62" fmla="+- 0 6960 46"/>
                  <a:gd name="T63" fmla="*/ 6960 h 7020"/>
                  <a:gd name="T64" fmla="+- 0 6714 6673"/>
                  <a:gd name="T65" fmla="*/ T64 w 82"/>
                  <a:gd name="T66" fmla="+- 0 6972 46"/>
                  <a:gd name="T67" fmla="*/ 6972 h 7020"/>
                  <a:gd name="T68" fmla="+- 0 6712 6673"/>
                  <a:gd name="T69" fmla="*/ T68 w 82"/>
                  <a:gd name="T70" fmla="+- 0 6977 46"/>
                  <a:gd name="T71" fmla="*/ 6977 h 7020"/>
                  <a:gd name="T72" fmla="+- 0 6707 6673"/>
                  <a:gd name="T73" fmla="*/ T72 w 82"/>
                  <a:gd name="T74" fmla="+- 0 6979 46"/>
                  <a:gd name="T75" fmla="*/ 6979 h 7020"/>
                  <a:gd name="T76" fmla="+- 0 6705 6673"/>
                  <a:gd name="T77" fmla="*/ T76 w 82"/>
                  <a:gd name="T78" fmla="+- 0 6982 46"/>
                  <a:gd name="T79" fmla="*/ 6982 h 7020"/>
                  <a:gd name="T80" fmla="+- 0 6697 6673"/>
                  <a:gd name="T81" fmla="*/ T80 w 82"/>
                  <a:gd name="T82" fmla="+- 0 6984 46"/>
                  <a:gd name="T83" fmla="*/ 6984 h 7020"/>
                  <a:gd name="T84" fmla="+- 0 6685 6673"/>
                  <a:gd name="T85" fmla="*/ T84 w 82"/>
                  <a:gd name="T86" fmla="+- 0 6984 46"/>
                  <a:gd name="T87" fmla="*/ 6984 h 7020"/>
                  <a:gd name="T88" fmla="+- 0 6683 6673"/>
                  <a:gd name="T89" fmla="*/ T88 w 82"/>
                  <a:gd name="T90" fmla="+- 0 6986 46"/>
                  <a:gd name="T91" fmla="*/ 6986 h 7020"/>
                  <a:gd name="T92" fmla="+- 0 6678 6673"/>
                  <a:gd name="T93" fmla="*/ T92 w 82"/>
                  <a:gd name="T94" fmla="+- 0 6991 46"/>
                  <a:gd name="T95" fmla="*/ 6991 h 7020"/>
                  <a:gd name="T96" fmla="+- 0 6678 6673"/>
                  <a:gd name="T97" fmla="*/ T96 w 82"/>
                  <a:gd name="T98" fmla="+- 0 6996 46"/>
                  <a:gd name="T99" fmla="*/ 6996 h 7020"/>
                  <a:gd name="T100" fmla="+- 0 6676 6673"/>
                  <a:gd name="T101" fmla="*/ T100 w 82"/>
                  <a:gd name="T102" fmla="+- 0 7008 46"/>
                  <a:gd name="T103" fmla="*/ 7008 h 7020"/>
                  <a:gd name="T104" fmla="+- 0 6673 6673"/>
                  <a:gd name="T105" fmla="*/ T104 w 82"/>
                  <a:gd name="T106" fmla="+- 0 7066 46"/>
                  <a:gd name="T107" fmla="*/ 7066 h 70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82" h="7020">
                    <a:moveTo>
                      <a:pt x="82" y="0"/>
                    </a:moveTo>
                    <a:lnTo>
                      <a:pt x="82" y="252"/>
                    </a:lnTo>
                    <a:lnTo>
                      <a:pt x="80" y="276"/>
                    </a:lnTo>
                    <a:lnTo>
                      <a:pt x="75" y="302"/>
                    </a:lnTo>
                    <a:lnTo>
                      <a:pt x="70" y="328"/>
                    </a:lnTo>
                    <a:lnTo>
                      <a:pt x="68" y="352"/>
                    </a:lnTo>
                    <a:lnTo>
                      <a:pt x="65" y="381"/>
                    </a:lnTo>
                    <a:lnTo>
                      <a:pt x="63" y="432"/>
                    </a:lnTo>
                    <a:lnTo>
                      <a:pt x="60" y="648"/>
                    </a:lnTo>
                    <a:lnTo>
                      <a:pt x="60" y="6888"/>
                    </a:lnTo>
                    <a:lnTo>
                      <a:pt x="58" y="6890"/>
                    </a:lnTo>
                    <a:lnTo>
                      <a:pt x="56" y="6892"/>
                    </a:lnTo>
                    <a:lnTo>
                      <a:pt x="51" y="6895"/>
                    </a:lnTo>
                    <a:lnTo>
                      <a:pt x="46" y="6900"/>
                    </a:lnTo>
                    <a:lnTo>
                      <a:pt x="46" y="6904"/>
                    </a:lnTo>
                    <a:lnTo>
                      <a:pt x="44" y="6914"/>
                    </a:lnTo>
                    <a:lnTo>
                      <a:pt x="41" y="6926"/>
                    </a:lnTo>
                    <a:lnTo>
                      <a:pt x="39" y="6931"/>
                    </a:lnTo>
                    <a:lnTo>
                      <a:pt x="34" y="6933"/>
                    </a:lnTo>
                    <a:lnTo>
                      <a:pt x="32" y="6936"/>
                    </a:lnTo>
                    <a:lnTo>
                      <a:pt x="24" y="6938"/>
                    </a:lnTo>
                    <a:lnTo>
                      <a:pt x="12" y="6938"/>
                    </a:lnTo>
                    <a:lnTo>
                      <a:pt x="10" y="6940"/>
                    </a:lnTo>
                    <a:lnTo>
                      <a:pt x="5" y="6945"/>
                    </a:lnTo>
                    <a:lnTo>
                      <a:pt x="5" y="6950"/>
                    </a:lnTo>
                    <a:lnTo>
                      <a:pt x="3" y="6962"/>
                    </a:lnTo>
                    <a:lnTo>
                      <a:pt x="0" y="7020"/>
                    </a:lnTo>
                  </a:path>
                </a:pathLst>
              </a:custGeom>
              <a:noFill/>
              <a:ln w="1693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0</TotalTime>
  <Words>415</Words>
  <Application>Microsoft Office PowerPoint</Application>
  <PresentationFormat>Widescreen</PresentationFormat>
  <Paragraphs>92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Arial Rounded MT Bold</vt:lpstr>
      <vt:lpstr>Calibri</vt:lpstr>
      <vt:lpstr>Corbel</vt:lpstr>
      <vt:lpstr>Symbol</vt:lpstr>
      <vt:lpstr>Times New Roman</vt:lpstr>
      <vt:lpstr>Ecology 16x9</vt:lpstr>
      <vt:lpstr>Natural Selection</vt:lpstr>
      <vt:lpstr>PowerPoint Presentation</vt:lpstr>
      <vt:lpstr>PowerPoint Presentation</vt:lpstr>
      <vt:lpstr>PowerPoint Presentation</vt:lpstr>
      <vt:lpstr>Relating Cause and Effect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2015-03-05T05:09:40Z</dcterms:created>
  <dcterms:modified xsi:type="dcterms:W3CDTF">2015-03-06T05:16:36Z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