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3" r:id="rId3"/>
    <p:sldId id="306" r:id="rId4"/>
    <p:sldId id="273" r:id="rId5"/>
    <p:sldId id="276" r:id="rId6"/>
    <p:sldId id="279" r:id="rId7"/>
    <p:sldId id="284" r:id="rId8"/>
    <p:sldId id="287" r:id="rId9"/>
    <p:sldId id="290" r:id="rId10"/>
    <p:sldId id="256" r:id="rId11"/>
    <p:sldId id="291" r:id="rId12"/>
    <p:sldId id="292" r:id="rId13"/>
    <p:sldId id="295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267" r:id="rId23"/>
    <p:sldId id="272" r:id="rId24"/>
    <p:sldId id="322" r:id="rId25"/>
    <p:sldId id="311" r:id="rId26"/>
    <p:sldId id="308" r:id="rId27"/>
    <p:sldId id="309" r:id="rId28"/>
    <p:sldId id="310" r:id="rId29"/>
    <p:sldId id="321" r:id="rId30"/>
    <p:sldId id="315" r:id="rId31"/>
    <p:sldId id="314" r:id="rId32"/>
    <p:sldId id="319" r:id="rId33"/>
    <p:sldId id="317" r:id="rId34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F8930C"/>
    <a:srgbClr val="FF6600"/>
    <a:srgbClr val="00E600"/>
    <a:srgbClr val="FF66FF"/>
    <a:srgbClr val="F18BC8"/>
    <a:srgbClr val="EEFFA7"/>
    <a:srgbClr val="CCFF33"/>
    <a:srgbClr val="73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AAF94B6-2E38-4694-BF2E-A2F97B2C0786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CE93894C-2344-4DB8-B8EC-A8C9C1218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5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87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7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9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7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1A5E5A-9EC6-4764-A899-FB2E83ACAC45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E53F44-8051-4FE6-B6E5-2D52D2C89FA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8.gif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microsoft.com/office/2007/relationships/hdphoto" Target="../media/hdphoto10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5.wdp"/><Relationship Id="rId4" Type="http://schemas.openxmlformats.org/officeDocument/2006/relationships/image" Target="../media/image46.png"/><Relationship Id="rId9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9.wdp"/><Relationship Id="rId4" Type="http://schemas.openxmlformats.org/officeDocument/2006/relationships/image" Target="../media/image50.png"/><Relationship Id="rId9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23.wdp"/><Relationship Id="rId4" Type="http://schemas.openxmlformats.org/officeDocument/2006/relationships/image" Target="../media/image54.png"/><Relationship Id="rId9" Type="http://schemas.microsoft.com/office/2007/relationships/hdphoto" Target="../media/hdphoto25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microsoft.com/office/2007/relationships/hdphoto" Target="../media/hdphoto29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6.wdp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" y="512434"/>
            <a:ext cx="904009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Lesson Objective:</a:t>
            </a:r>
          </a:p>
          <a:p>
            <a:r>
              <a:rPr lang="en-US" sz="1600" dirty="0" smtClean="0"/>
              <a:t>Students will </a:t>
            </a:r>
            <a:r>
              <a:rPr lang="en-US" sz="1600" dirty="0"/>
              <a:t> model and illustrate how the tilted Earth rotates on its axis, causing day and night, and revolves around the Sun causing changes in </a:t>
            </a:r>
            <a:r>
              <a:rPr lang="en-US" sz="1600" dirty="0" smtClean="0"/>
              <a:t>seasons.</a:t>
            </a:r>
          </a:p>
          <a:p>
            <a:endParaRPr lang="en-US" sz="1600" dirty="0"/>
          </a:p>
          <a:p>
            <a:r>
              <a:rPr lang="en-US" sz="1600" b="1" dirty="0" smtClean="0"/>
              <a:t>PowerPoint Presentation Includes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Animated graphics used to enhance content and facilitate students’ understanding of concepts.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Guided notes and Vocabulary over key concepts aligned with PowerPoint slides.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Answer Key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Diagrams illustrating planetary movement and seasons on Earth.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Student activity sheets with diagrams aligned to PowerPoint presentation.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Activity:  Modeling Earth’s Changing Seasons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Using common classroom items, students will build models to demonstrate how the tilt of the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Earth and its revolution around the sun results in our seasons. </a:t>
            </a:r>
          </a:p>
          <a:p>
            <a:pPr marL="342900" indent="-342900">
              <a:buAutoNum type="arabicPeriod" startAt="7"/>
            </a:pPr>
            <a:r>
              <a:rPr lang="en-US" sz="1600" dirty="0" smtClean="0"/>
              <a:t>Student Activity Pages aligned with Modeling Earth’s Changing Seasons activity including printable step-by-step instructions for assembling the models, lesson procedure with pictures, and analysis questions. </a:t>
            </a:r>
          </a:p>
          <a:p>
            <a:pPr marL="342900" indent="-342900">
              <a:buAutoNum type="arabicPeriod" startAt="7"/>
            </a:pPr>
            <a:r>
              <a:rPr lang="en-US" sz="1600" dirty="0" smtClean="0"/>
              <a:t>Quick Quiz: Check for Understanding</a:t>
            </a:r>
          </a:p>
          <a:p>
            <a:pPr marL="342900" indent="-342900">
              <a:buAutoNum type="arabicPeriod" startAt="7"/>
            </a:pPr>
            <a:r>
              <a:rPr lang="en-US" sz="1600" dirty="0" smtClean="0"/>
              <a:t>Answer Keys</a:t>
            </a:r>
          </a:p>
          <a:p>
            <a:pPr marL="342900" indent="-342900">
              <a:buAutoNum type="arabicPeriod" startAt="7"/>
            </a:pPr>
            <a:r>
              <a:rPr lang="en-US" sz="1600" dirty="0" smtClean="0"/>
              <a:t>Key Concepts/Terms:</a:t>
            </a:r>
          </a:p>
          <a:p>
            <a:r>
              <a:rPr lang="en-US" sz="1600" dirty="0" smtClean="0"/>
              <a:t>	Earth’s Movement: rotation, axis, counter clockwise, orbit, revolution</a:t>
            </a:r>
          </a:p>
          <a:p>
            <a:r>
              <a:rPr lang="en-US" sz="1600" dirty="0" smtClean="0"/>
              <a:t>	Earth’s Seasons: tilt, hemispheres, Polaris, equator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15393"/>
            <a:ext cx="17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TEACHER PAGE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08852" y="6169830"/>
            <a:ext cx="17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TEACHER PAGE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5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2" descr="http://www.clker.com/cliparts/b/3/b/d/11971252702040963370chris_sharkot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98" y="6085150"/>
            <a:ext cx="27709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es.freestockphotos.biz/pictures/16/16637-illustration-of-a-tennis-ball-p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2216"/>
            <a:ext cx="2366486" cy="252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78145" y="235003"/>
            <a:ext cx="4269117" cy="310854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 dirty="0" smtClean="0">
                <a:latin typeface="Segoe Script" panose="020B0504020000000003" pitchFamily="34" charset="0"/>
              </a:rPr>
              <a:t>Materials Check List</a:t>
            </a:r>
            <a:endParaRPr lang="en-US" altLang="en-US" sz="2800" b="1" u="sng" dirty="0">
              <a:latin typeface="Segoe Script" panose="020B05040200000000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Tennis ball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Rubber band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2 </a:t>
            </a:r>
            <a:r>
              <a:rPr lang="en-US" altLang="en-US" sz="2400" b="1" dirty="0" smtClean="0">
                <a:latin typeface="Segoe Script" panose="020B0504020000000003" pitchFamily="34" charset="0"/>
              </a:rPr>
              <a:t>Pushpins</a:t>
            </a:r>
            <a:endParaRPr lang="en-US" altLang="en-US" sz="2400" b="1" dirty="0">
              <a:latin typeface="Segoe Script" panose="020B05040200000000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Protractor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Small cup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Flashlight</a:t>
            </a:r>
          </a:p>
          <a:p>
            <a:pPr marL="342900" indent="-342900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Segoe Script" panose="020B0504020000000003" pitchFamily="34" charset="0"/>
              </a:rPr>
              <a:t>Paper plate</a:t>
            </a:r>
          </a:p>
        </p:txBody>
      </p:sp>
      <p:pic>
        <p:nvPicPr>
          <p:cNvPr id="2050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" y="330170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5" y="679065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" y="1025332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" y="1445172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5" y="1774082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5" y="2132452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ninjamarketingtactics.com/images/Check-mark-no-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" y="2518276"/>
            <a:ext cx="671514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8694" y="3343546"/>
            <a:ext cx="5720972" cy="3108543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Step 1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Equator and Poles</a:t>
            </a: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Use </a:t>
            </a:r>
            <a:r>
              <a:rPr lang="en-US" sz="2800" dirty="0">
                <a:latin typeface="Comic Sans MS" panose="030F0702030302020204" pitchFamily="66" charset="0"/>
              </a:rPr>
              <a:t>a rubber band to represent the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equator</a:t>
            </a:r>
            <a:r>
              <a:rPr lang="en-US" sz="2800" dirty="0">
                <a:latin typeface="Comic Sans MS" panose="030F0702030302020204" pitchFamily="66" charset="0"/>
              </a:rPr>
              <a:t> on your model. 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Insert the pushpins </a:t>
            </a:r>
            <a:r>
              <a:rPr lang="en-US" sz="2800" dirty="0">
                <a:latin typeface="Comic Sans MS" panose="030F0702030302020204" pitchFamily="66" charset="0"/>
              </a:rPr>
              <a:t>to represent the </a:t>
            </a:r>
            <a:r>
              <a:rPr lang="en-US" sz="2800" b="1" dirty="0">
                <a:solidFill>
                  <a:srgbClr val="00CC00"/>
                </a:solidFill>
                <a:latin typeface="Comic Sans MS" panose="030F0702030302020204" pitchFamily="66" charset="0"/>
              </a:rPr>
              <a:t>North and South poles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3" name="Picture 2" descr="C:\Users\Scott\Downloads\earthplane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6858000" y="33017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stCxn id="13" idx="1"/>
            <a:endCxn id="13" idx="3"/>
          </p:cNvCxnSpPr>
          <p:nvPr/>
        </p:nvCxnSpPr>
        <p:spPr>
          <a:xfrm>
            <a:off x="6937054" y="872650"/>
            <a:ext cx="1670692" cy="74384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440000">
            <a:off x="7772399" y="193009"/>
            <a:ext cx="0" cy="2103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09972" y="6856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44691" y="2030168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 rot="1416197">
            <a:off x="7191294" y="884649"/>
            <a:ext cx="118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Equator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2052" idx="1"/>
            <a:endCxn id="2052" idx="3"/>
          </p:cNvCxnSpPr>
          <p:nvPr/>
        </p:nvCxnSpPr>
        <p:spPr>
          <a:xfrm>
            <a:off x="457200" y="5156977"/>
            <a:ext cx="236648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51" name="Rectangle 2050"/>
          <p:cNvSpPr/>
          <p:nvPr/>
        </p:nvSpPr>
        <p:spPr>
          <a:xfrm>
            <a:off x="3127275" y="14451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equator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divides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Earth into two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hemispheres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or halves. </a:t>
            </a:r>
            <a:endParaRPr lang="en-US" dirty="0"/>
          </a:p>
        </p:txBody>
      </p:sp>
      <p:cxnSp>
        <p:nvCxnSpPr>
          <p:cNvPr id="2059" name="Straight Connector 2058"/>
          <p:cNvCxnSpPr/>
          <p:nvPr/>
        </p:nvCxnSpPr>
        <p:spPr>
          <a:xfrm>
            <a:off x="1640443" y="3798328"/>
            <a:ext cx="0" cy="33575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://www.clker.com/cliparts/b/3/b/d/11971252702040963370chris_sharkot_ball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98" y="3663616"/>
            <a:ext cx="27709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/>
          <p:cNvSpPr/>
          <p:nvPr/>
        </p:nvSpPr>
        <p:spPr>
          <a:xfrm>
            <a:off x="3132978" y="833658"/>
            <a:ext cx="3512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>
                  <a:solidFill>
                    <a:srgbClr val="00CC00"/>
                  </a:solidFill>
                </a:ln>
                <a:solidFill>
                  <a:srgbClr val="00FF00"/>
                </a:solidFill>
                <a:effectLst>
                  <a:glow rad="127000">
                    <a:srgbClr val="0000FF"/>
                  </a:glow>
                  <a:reflection blurRad="10000" stA="55000" endPos="48000" dist="500" dir="5400000" sy="-100000" algn="bl" rotWithShape="0"/>
                </a:effectLst>
                <a:latin typeface="Segoe Script" panose="020B0504020000000003" pitchFamily="34" charset="0"/>
              </a:rPr>
              <a:t>procedure</a:t>
            </a:r>
            <a:endParaRPr lang="en-US" sz="3600" b="1" cap="all" spc="0" dirty="0">
              <a:ln>
                <a:solidFill>
                  <a:srgbClr val="00CC00"/>
                </a:solidFill>
              </a:ln>
              <a:solidFill>
                <a:srgbClr val="00FF00"/>
              </a:solidFill>
              <a:effectLst>
                <a:glow rad="127000">
                  <a:srgbClr val="0000FF"/>
                </a:glow>
                <a:reflection blurRad="10000" stA="55000" endPos="48000" dist="500" dir="5400000" sy="-10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5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5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" r="8294"/>
          <a:stretch/>
        </p:blipFill>
        <p:spPr bwMode="auto">
          <a:xfrm>
            <a:off x="7883" y="2362200"/>
            <a:ext cx="2869324" cy="44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http://i599.photobucket.com/albums/tt76/jessijbresnan/rightpointingredarro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3688">
            <a:off x="2678068" y="4450150"/>
            <a:ext cx="3431761" cy="17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3819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2:  </a:t>
            </a:r>
            <a:r>
              <a:rPr 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Earth’s Axis</a:t>
            </a:r>
          </a:p>
          <a:p>
            <a:pPr>
              <a:defRPr/>
            </a:pPr>
            <a:r>
              <a:rPr lang="en-US" sz="2800" i="1" dirty="0" smtClean="0">
                <a:latin typeface="Comic Sans MS" panose="030F0702030302020204" pitchFamily="66" charset="0"/>
              </a:rPr>
              <a:t>The </a:t>
            </a:r>
            <a:r>
              <a:rPr lang="en-US" sz="2800" i="1" dirty="0">
                <a:latin typeface="Comic Sans MS" panose="030F0702030302020204" pitchFamily="66" charset="0"/>
              </a:rPr>
              <a:t>Earth is tilted at a 23.5 degree angle on its </a:t>
            </a:r>
            <a:r>
              <a:rPr lang="en-US" sz="2800" b="1" i="1" dirty="0">
                <a:solidFill>
                  <a:srgbClr val="FF00FF"/>
                </a:solidFill>
                <a:latin typeface="Comic Sans MS" panose="030F0702030302020204" pitchFamily="66" charset="0"/>
              </a:rPr>
              <a:t>axis</a:t>
            </a:r>
            <a:r>
              <a:rPr lang="en-US" sz="2800" i="1" dirty="0">
                <a:latin typeface="Comic Sans MS" panose="030F0702030302020204" pitchFamily="66" charset="0"/>
              </a:rPr>
              <a:t>.  </a:t>
            </a:r>
            <a:endParaRPr lang="en-US" sz="2800" i="1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Set your model on the small paper cup.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Use </a:t>
            </a:r>
            <a:r>
              <a:rPr lang="en-US" sz="2800" dirty="0">
                <a:latin typeface="Comic Sans MS" panose="030F0702030302020204" pitchFamily="66" charset="0"/>
              </a:rPr>
              <a:t>a </a:t>
            </a:r>
            <a:r>
              <a:rPr lang="en-US" sz="2800" b="1" dirty="0">
                <a:latin typeface="Comic Sans MS" panose="030F0702030302020204" pitchFamily="66" charset="0"/>
              </a:rPr>
              <a:t>protractor</a:t>
            </a:r>
            <a:r>
              <a:rPr lang="en-US" sz="2800" dirty="0">
                <a:latin typeface="Comic Sans MS" panose="030F0702030302020204" pitchFamily="66" charset="0"/>
              </a:rPr>
              <a:t> to set up your model so that the </a:t>
            </a:r>
            <a:r>
              <a:rPr 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axis</a:t>
            </a:r>
            <a:r>
              <a:rPr lang="en-US" sz="2800" dirty="0">
                <a:latin typeface="Comic Sans MS" panose="030F0702030302020204" pitchFamily="66" charset="0"/>
              </a:rPr>
              <a:t> of the Earth is </a:t>
            </a:r>
            <a:r>
              <a:rPr lang="en-US" sz="2800" dirty="0" smtClean="0">
                <a:latin typeface="Comic Sans MS" panose="030F0702030302020204" pitchFamily="66" charset="0"/>
              </a:rPr>
              <a:t>tilted </a:t>
            </a:r>
            <a:r>
              <a:rPr lang="en-US" sz="2800" b="1" dirty="0">
                <a:latin typeface="Comic Sans MS" panose="030F0702030302020204" pitchFamily="66" charset="0"/>
              </a:rPr>
              <a:t>23.5 degrees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8327" y="2509345"/>
            <a:ext cx="2941737" cy="434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http://sciencenotes.org/wp-content/uploads/2015/02/Protracto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1" t="11858" r="19165" b="42823"/>
          <a:stretch/>
        </p:blipFill>
        <p:spPr bwMode="auto">
          <a:xfrm rot="5400000">
            <a:off x="2192802" y="3202284"/>
            <a:ext cx="4423221" cy="24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81400" y="2514601"/>
            <a:ext cx="823013" cy="19094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81400" y="2514601"/>
            <a:ext cx="0" cy="1909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998" y="4990660"/>
            <a:ext cx="2121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anose="04020904020102020604" pitchFamily="82" charset="0"/>
              </a:rPr>
              <a:t>Before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4177" y="4990660"/>
            <a:ext cx="1770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howcard Gothic" panose="04020904020102020604" pitchFamily="82" charset="0"/>
              </a:rPr>
              <a:t>after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sodahead.com/polls/0/0/3/7/3/5/2/1/7/4545459190_Dixie_MGVP09W_Mardi_Gras_Paper_Plate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" t="4242" r="3753" b="4195"/>
          <a:stretch/>
        </p:blipFill>
        <p:spPr bwMode="auto">
          <a:xfrm>
            <a:off x="3105808" y="971316"/>
            <a:ext cx="5833242" cy="57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3995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3: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Earth’s Orbit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Earth </a:t>
            </a:r>
            <a:r>
              <a:rPr lang="en-US" altLang="en-US" sz="2800" b="1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revolves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around the 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sun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in its 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orbit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32" y="1008102"/>
            <a:ext cx="3372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Divide your paper plate into fourths.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Label the four seasons.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Add arrows to show the counter clockwise motion of the Earth around the sun.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Add the sun.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22429" y="1676400"/>
            <a:ext cx="0" cy="43434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3848100"/>
            <a:ext cx="4114800" cy="24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604805">
            <a:off x="2990798" y="3531086"/>
            <a:ext cx="1526380" cy="5232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summer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605945">
            <a:off x="5507585" y="1334527"/>
            <a:ext cx="1526380" cy="52322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25475"/>
              </a:avLst>
            </a:prstTxWarp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spring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6018965">
            <a:off x="7641982" y="3776117"/>
            <a:ext cx="1311578" cy="5232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winter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7166" y="6206468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fall</a:t>
            </a:r>
            <a:endParaRPr lang="en-US" sz="2800" dirty="0">
              <a:latin typeface="Kristen ITC" panose="03050502040202030202" pitchFamily="66" charset="0"/>
            </a:endParaRPr>
          </a:p>
        </p:txBody>
      </p:sp>
      <p:pic>
        <p:nvPicPr>
          <p:cNvPr id="7170" name="Picture 2" descr="http://i.stack.imgur.com/M8X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11272" y="4130164"/>
            <a:ext cx="1749553" cy="1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.stack.imgur.com/M8X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363359" y="4037578"/>
            <a:ext cx="1749553" cy="1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.stack.imgur.com/M8X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6641" flipV="1">
            <a:off x="6193237" y="1770556"/>
            <a:ext cx="1749553" cy="1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.stack.imgur.com/M8X6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4413" flipV="1">
            <a:off x="4047827" y="1799876"/>
            <a:ext cx="1749553" cy="1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2.psd100.com/ppp/2013/12/0101/Crayon-drawing-style-sun-1201191156.png_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6" t="-1925" b="3718"/>
          <a:stretch/>
        </p:blipFill>
        <p:spPr bwMode="auto">
          <a:xfrm>
            <a:off x="5206357" y="2835639"/>
            <a:ext cx="1785445" cy="18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29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8183" y="2723815"/>
            <a:ext cx="2813988" cy="41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4: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 North Star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As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Earth 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orbits the Sun,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North Pole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always points to </a:t>
            </a:r>
            <a:endParaRPr lang="en-US" altLang="en-US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Polaris</a:t>
            </a:r>
            <a:r>
              <a:rPr lang="en-US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 </a:t>
            </a:r>
          </a:p>
          <a:p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North </a:t>
            </a:r>
            <a:r>
              <a:rPr lang="en-US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Star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3823" y="3629004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Set up your model so that the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North Pole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is pointing to the model of </a:t>
            </a:r>
            <a:r>
              <a:rPr lang="en-US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Polaris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in the classroom.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440000">
            <a:off x="4049511" y="450785"/>
            <a:ext cx="0" cy="640080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44" y="110842"/>
            <a:ext cx="879758" cy="8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605076">
            <a:off x="3483133" y="1512368"/>
            <a:ext cx="237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The North Star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3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93" y="1058917"/>
            <a:ext cx="582970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9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3718" y="2605262"/>
            <a:ext cx="1830189" cy="270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Scott\AppData\Local\Microsoft\Windows\Temporary Internet Files\Content.IE5\8190LRM5\MMj0336851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1079">
            <a:off x="4984550" y="2379924"/>
            <a:ext cx="22399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41" y="163276"/>
            <a:ext cx="4953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5: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Modeling Summer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a flashlight on the plate so that it is pointing toward the label for 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summer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86" y="5454187"/>
            <a:ext cx="5810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 Turn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plate and </a:t>
            </a:r>
            <a:endParaRPr lang="en-US" altLang="en-US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flashlight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so they are lined </a:t>
            </a:r>
            <a:endParaRPr lang="en-US" altLang="en-US" sz="2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up </a:t>
            </a:r>
            <a:r>
              <a:rPr lang="en-U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with the model of the Earth</a:t>
            </a:r>
            <a:r>
              <a:rPr lang="en-US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26" y="152400"/>
            <a:ext cx="879758" cy="8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5" y="3050069"/>
            <a:ext cx="21020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does </a:t>
            </a:r>
            <a:r>
              <a:rPr lang="en-US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flashlight </a:t>
            </a:r>
          </a:p>
          <a:p>
            <a:pPr lvl="0" algn="ctr"/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represent? </a:t>
            </a:r>
          </a:p>
        </p:txBody>
      </p:sp>
    </p:spTree>
    <p:extLst>
      <p:ext uri="{BB962C8B-B14F-4D97-AF65-F5344CB8AC3E}">
        <p14:creationId xmlns:p14="http://schemas.microsoft.com/office/powerpoint/2010/main" val="17840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08" y="3124200"/>
            <a:ext cx="4796050" cy="37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23220"/>
            <a:ext cx="830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the direct rays from the flashlight hitting above or below the rubber band that is representing the equator?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</a:t>
            </a: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hemisphere receives the greatest amount of sunlight 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 summer?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month is most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likely represented by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this location?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December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March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September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June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0"/>
            <a:ext cx="692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Modeling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Summer – Analysis Questions</a:t>
            </a:r>
            <a:endParaRPr lang="en-US" alt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20" y="2667000"/>
            <a:ext cx="668479" cy="6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90999"/>
            <a:ext cx="500862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87" y="152400"/>
            <a:ext cx="43066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6: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Modeling Fall </a:t>
            </a:r>
          </a:p>
          <a:p>
            <a:r>
              <a:rPr lang="en-US" alt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(Autumn)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Without </a:t>
            </a:r>
            <a:r>
              <a:rPr lang="en-US" altLang="en-US" sz="2800" dirty="0">
                <a:latin typeface="Comic Sans MS" panose="030F0702030302020204" pitchFamily="66" charset="0"/>
              </a:rPr>
              <a:t>moving the plate, turn the flashlight around so that it is pointing toward the label for 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fall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Keeping </a:t>
            </a:r>
            <a:r>
              <a:rPr lang="en-US" altLang="en-US" sz="2800" dirty="0">
                <a:latin typeface="Comic Sans MS" panose="030F0702030302020204" pitchFamily="66" charset="0"/>
              </a:rPr>
              <a:t>the North Pole pointing toward the model of </a:t>
            </a:r>
            <a:r>
              <a:rPr lang="en-US" altLang="en-U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Polaris</a:t>
            </a:r>
            <a:r>
              <a:rPr lang="en-US" altLang="en-US" sz="2800" dirty="0">
                <a:latin typeface="Comic Sans MS" panose="030F0702030302020204" pitchFamily="66" charset="0"/>
              </a:rPr>
              <a:t>,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move </a:t>
            </a:r>
            <a:r>
              <a:rPr lang="en-US" altLang="en-US" sz="2800" dirty="0">
                <a:latin typeface="Comic Sans MS" panose="030F0702030302020204" pitchFamily="66" charset="0"/>
              </a:rPr>
              <a:t>the Earth model to the 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fall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side of the plate.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Scott\AppData\Local\Microsoft\Windows\Temporary Internet Files\Content.IE5\8190LRM5\MMj0336851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445">
            <a:off x="5585966" y="2303452"/>
            <a:ext cx="1888927" cy="21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91" y="152400"/>
            <a:ext cx="809409" cy="8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29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3524" y="4260100"/>
            <a:ext cx="1753810" cy="259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6124" y="542600"/>
            <a:ext cx="8839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the direct rays from the flashlight hitting above or below the rubber band that is representing the equator?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hemisphere receives the greatest amount of sunlight during 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Fall?</a:t>
            </a:r>
          </a:p>
          <a:p>
            <a:pPr marL="342900" indent="-342900">
              <a:buFont typeface="+mj-lt"/>
              <a:buAutoNum type="arabicPeriod"/>
            </a:pP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month is most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likely represented by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this location?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December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March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June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11983"/>
            <a:ext cx="3181350" cy="41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676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8723"/>
            <a:ext cx="785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Modeling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Fall (Autumn) – Analysis Questions</a:t>
            </a:r>
            <a:endParaRPr lang="en-US" alt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60656"/>
            <a:ext cx="809409" cy="8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/>
          <a:stretch/>
        </p:blipFill>
        <p:spPr bwMode="auto">
          <a:xfrm>
            <a:off x="10510" y="2255591"/>
            <a:ext cx="4599590" cy="460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7: 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Modeling Winter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Without </a:t>
            </a:r>
            <a:r>
              <a:rPr lang="en-US" altLang="en-US" sz="2800" dirty="0">
                <a:latin typeface="Comic Sans MS" panose="030F0702030302020204" pitchFamily="66" charset="0"/>
              </a:rPr>
              <a:t>moving the plate, turn the flashlight around so that it is pointing toward the label for </a:t>
            </a:r>
            <a:r>
              <a:rPr lang="en-US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w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inter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0866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omic Sans MS" panose="030F0702030302020204" pitchFamily="66" charset="0"/>
              </a:rPr>
              <a:t>2. Keeping </a:t>
            </a:r>
            <a:r>
              <a:rPr lang="en-US" altLang="en-US" sz="2800" dirty="0">
                <a:latin typeface="Comic Sans MS" panose="030F0702030302020204" pitchFamily="66" charset="0"/>
              </a:rPr>
              <a:t>the North Pole pointing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toward       </a:t>
            </a:r>
            <a:r>
              <a:rPr lang="en-US" altLang="en-US" sz="2800" b="1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Polaris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, 			        move  the Earth model to the </a:t>
            </a:r>
          </a:p>
          <a:p>
            <a:r>
              <a:rPr lang="en-US" alt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			       winter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side of the </a:t>
            </a:r>
            <a:r>
              <a:rPr lang="en-US" altLang="en-US" sz="2800" dirty="0">
                <a:latin typeface="Comic Sans MS" panose="030F0702030302020204" pitchFamily="66" charset="0"/>
              </a:rPr>
              <a:t>plate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9" l="0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6234" y="3198731"/>
            <a:ext cx="2073166" cy="30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cott\AppData\Local\Microsoft\Windows\Temporary Internet Files\Content.IE5\8190LRM5\MMj0336851000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2971" flipH="1">
            <a:off x="1705424" y="3415940"/>
            <a:ext cx="1888927" cy="21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58" y="3975499"/>
            <a:ext cx="4059621" cy="28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41" y="513040"/>
            <a:ext cx="899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Are the direct rays from the flashlight hitting above or below the rubber band that is representing the equator?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hemisphere receives the greatest amount of sunlight during 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winter?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month is most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likely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represented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by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this location?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December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March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June</a:t>
            </a: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723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Modeling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Winter – Analysis Questions</a:t>
            </a:r>
            <a:endParaRPr lang="en-US" alt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79" y="2895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21771" y="0"/>
            <a:ext cx="9186793" cy="6858000"/>
          </a:xfrm>
          <a:prstGeom prst="rect">
            <a:avLst/>
          </a:prstGeom>
          <a:gradFill flip="none" rotWithShape="1">
            <a:gsLst>
              <a:gs pos="52000">
                <a:srgbClr val="F8930C"/>
              </a:gs>
              <a:gs pos="9000">
                <a:srgbClr val="FFC000"/>
              </a:gs>
              <a:gs pos="93000">
                <a:srgbClr val="FFC0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24994" y="1295400"/>
            <a:ext cx="7239000" cy="4343399"/>
          </a:xfrm>
          <a:prstGeom prst="ellipse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1295400"/>
            <a:ext cx="7239000" cy="4343399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esktop-documentaries.com/images/arrow_r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001" flipV="1">
            <a:off x="5500327" y="16552"/>
            <a:ext cx="3163662" cy="25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vub.ac.be/APNA/staff/FDG/su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79" y="1478912"/>
            <a:ext cx="4654516" cy="42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>
          <a:xfrm rot="1440000">
            <a:off x="1102474" y="2257412"/>
            <a:ext cx="0" cy="241937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440000">
            <a:off x="4611536" y="4282218"/>
            <a:ext cx="0" cy="241937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440000">
            <a:off x="7940315" y="2303397"/>
            <a:ext cx="0" cy="241937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440000">
            <a:off x="4611536" y="155453"/>
            <a:ext cx="0" cy="2419373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Scott\Downloads\earthplane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465">
            <a:off x="3697138" y="450740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773337" y="980909"/>
            <a:ext cx="1676400" cy="768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:\Users\Scott\Downloads\earthplane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465">
            <a:off x="288536" y="2567165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Scott\Downloads\earthplane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465">
            <a:off x="3697137" y="4577506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Scott\Downloads\earthplane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465">
            <a:off x="7025916" y="2598435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64735" y="3097334"/>
            <a:ext cx="1676400" cy="768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3337" y="5107675"/>
            <a:ext cx="1676400" cy="768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02115" y="3128854"/>
            <a:ext cx="1676400" cy="768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775811">
            <a:off x="768546" y="1712176"/>
            <a:ext cx="1928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E600"/>
                </a:solidFill>
                <a:effectLst>
                  <a:glow rad="127000">
                    <a:srgbClr val="0000FF"/>
                  </a:glow>
                </a:effectLst>
                <a:latin typeface="Kristen ITC" panose="03050502040202030202" pitchFamily="66" charset="0"/>
              </a:rPr>
              <a:t>Rotate</a:t>
            </a:r>
            <a:endParaRPr lang="en-US" sz="4000" b="1" dirty="0">
              <a:solidFill>
                <a:srgbClr val="00E600"/>
              </a:solidFill>
              <a:effectLst>
                <a:glow rad="127000">
                  <a:srgbClr val="0000FF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520934">
            <a:off x="5836148" y="1088576"/>
            <a:ext cx="2719655" cy="61118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E600"/>
                </a:solidFill>
                <a:effectLst>
                  <a:glow rad="127000">
                    <a:srgbClr val="0000FF"/>
                  </a:glow>
                </a:effectLst>
                <a:latin typeface="Kristen ITC" panose="03050502040202030202" pitchFamily="66" charset="0"/>
              </a:rPr>
              <a:t>Revolve</a:t>
            </a:r>
            <a:endParaRPr lang="en-US" sz="4000" b="1" dirty="0">
              <a:solidFill>
                <a:srgbClr val="00E600"/>
              </a:solidFill>
              <a:effectLst>
                <a:glow rad="127000">
                  <a:srgbClr val="0000FF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503090">
            <a:off x="415823" y="3455745"/>
            <a:ext cx="1373303" cy="546404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effectLst>
                  <a:glow rad="177800">
                    <a:srgbClr val="00E600"/>
                  </a:glow>
                </a:effectLst>
                <a:latin typeface="Kristen ITC" panose="03050502040202030202" pitchFamily="66" charset="0"/>
              </a:rPr>
              <a:t>summer</a:t>
            </a:r>
            <a:endParaRPr lang="en-US" sz="2800" b="1" dirty="0">
              <a:solidFill>
                <a:srgbClr val="0000FF"/>
              </a:solidFill>
              <a:effectLst>
                <a:glow rad="177800">
                  <a:srgbClr val="00E600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455956">
            <a:off x="4004783" y="5524558"/>
            <a:ext cx="960122" cy="6117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glow rad="139700">
                    <a:srgbClr val="00E600"/>
                  </a:glow>
                </a:effectLst>
                <a:latin typeface="Kristen ITC" panose="03050502040202030202" pitchFamily="66" charset="0"/>
              </a:rPr>
              <a:t>fall</a:t>
            </a:r>
            <a:endParaRPr lang="en-US" sz="4800" b="1" dirty="0">
              <a:solidFill>
                <a:srgbClr val="0000FF"/>
              </a:solidFill>
              <a:effectLst>
                <a:glow rad="139700">
                  <a:srgbClr val="00E600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1475133">
            <a:off x="7123966" y="3480634"/>
            <a:ext cx="1429430" cy="512435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effectLst>
                  <a:glow rad="127000">
                    <a:srgbClr val="00E600"/>
                  </a:glow>
                </a:effectLst>
                <a:latin typeface="Kristen ITC" panose="03050502040202030202" pitchFamily="66" charset="0"/>
              </a:rPr>
              <a:t>winter</a:t>
            </a:r>
            <a:endParaRPr lang="en-US" sz="4800" b="1" dirty="0">
              <a:solidFill>
                <a:srgbClr val="0000FF"/>
              </a:solidFill>
              <a:effectLst>
                <a:glow rad="127000">
                  <a:srgbClr val="00E600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1429170">
            <a:off x="3818611" y="1357390"/>
            <a:ext cx="1332465" cy="53086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effectLst>
                  <a:glow rad="127000">
                    <a:srgbClr val="00E600"/>
                  </a:glow>
                </a:effectLst>
                <a:latin typeface="Kristen ITC" panose="03050502040202030202" pitchFamily="66" charset="0"/>
              </a:rPr>
              <a:t>spring</a:t>
            </a:r>
            <a:endParaRPr lang="en-US" sz="4800" b="1" dirty="0">
              <a:solidFill>
                <a:srgbClr val="0000FF"/>
              </a:solidFill>
              <a:effectLst>
                <a:glow rad="127000">
                  <a:srgbClr val="00E600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447700">
            <a:off x="5848852" y="4938485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E600"/>
                </a:solidFill>
                <a:effectLst>
                  <a:glow rad="127000">
                    <a:srgbClr val="0000FF"/>
                  </a:glow>
                </a:effectLst>
                <a:latin typeface="Kristen ITC" panose="03050502040202030202" pitchFamily="66" charset="0"/>
              </a:rPr>
              <a:t>orbit</a:t>
            </a:r>
            <a:endParaRPr lang="en-US" sz="4000" b="1" dirty="0">
              <a:solidFill>
                <a:srgbClr val="00E600"/>
              </a:solidFill>
              <a:effectLst>
                <a:glow rad="127000">
                  <a:srgbClr val="0000FF"/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50321">
            <a:off x="2815200" y="6029192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E600"/>
                </a:solidFill>
                <a:effectLst>
                  <a:glow rad="127000">
                    <a:srgbClr val="0000FF"/>
                  </a:glow>
                </a:effectLst>
                <a:latin typeface="Kristen ITC" panose="03050502040202030202" pitchFamily="66" charset="0"/>
              </a:rPr>
              <a:t>axis</a:t>
            </a:r>
            <a:endParaRPr lang="en-US" sz="4000" b="1" dirty="0">
              <a:solidFill>
                <a:srgbClr val="00E600"/>
              </a:solidFill>
              <a:effectLst>
                <a:glow rad="127000">
                  <a:srgbClr val="0000FF"/>
                </a:glow>
              </a:effectLst>
              <a:latin typeface="Kristen ITC" panose="03050502040202030202" pitchFamily="66" charset="0"/>
            </a:endParaRPr>
          </a:p>
        </p:txBody>
      </p:sp>
      <p:pic>
        <p:nvPicPr>
          <p:cNvPr id="1034" name="Picture 10" descr="http://40kflips.com/opt-in0/images/red-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994" y="2142273"/>
            <a:ext cx="1116141" cy="9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2095983" y="2278596"/>
            <a:ext cx="498617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cap="all" spc="0" dirty="0" smtClean="0">
                <a:ln w="38100">
                  <a:solidFill>
                    <a:srgbClr val="0000FF"/>
                  </a:solidFill>
                </a:ln>
                <a:solidFill>
                  <a:srgbClr val="00E600"/>
                </a:solidFill>
                <a:effectLst>
                  <a:glow rad="127000">
                    <a:srgbClr val="FF0000"/>
                  </a:glow>
                </a:effectLst>
                <a:latin typeface="Gill Sans Ultra Bold Condensed" panose="020B0A06020104020203" pitchFamily="34" charset="0"/>
              </a:rPr>
              <a:t>Earth’s movement </a:t>
            </a:r>
          </a:p>
          <a:p>
            <a:pPr algn="ctr"/>
            <a:r>
              <a:rPr lang="en-US" sz="4800" cap="all" spc="0" dirty="0" smtClean="0">
                <a:ln w="38100">
                  <a:solidFill>
                    <a:srgbClr val="0000FF"/>
                  </a:solidFill>
                </a:ln>
                <a:solidFill>
                  <a:srgbClr val="00E600"/>
                </a:solidFill>
                <a:effectLst>
                  <a:glow rad="127000">
                    <a:srgbClr val="FF0000"/>
                  </a:glow>
                </a:effectLst>
                <a:latin typeface="Gill Sans Ultra Bold Condensed" panose="020B0A06020104020203" pitchFamily="34" charset="0"/>
              </a:rPr>
              <a:t>and seasons</a:t>
            </a:r>
            <a:endParaRPr lang="en-US" sz="4800" cap="all" spc="0" dirty="0">
              <a:ln w="38100">
                <a:solidFill>
                  <a:srgbClr val="0000FF"/>
                </a:solidFill>
              </a:ln>
              <a:solidFill>
                <a:srgbClr val="00E600"/>
              </a:solidFill>
              <a:effectLst>
                <a:glow rad="127000">
                  <a:srgbClr val="FF0000"/>
                </a:glow>
              </a:effectLst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441" y="70759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Step 8: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Making Predictions </a:t>
            </a: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the flashlight and the Earth model are moved into the </a:t>
            </a:r>
            <a:r>
              <a:rPr lang="en-US" altLang="en-US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spring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position, will the direct rays from the flashlight hit above or below the rubber band that is representing the equator?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hemisphere receives the greatest amount of sunlight during </a:t>
            </a:r>
            <a:r>
              <a:rPr lang="en-US" alt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spring</a:t>
            </a: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?  Explain</a:t>
            </a:r>
            <a:r>
              <a:rPr lang="en-US" alt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Which month is most likely represented by this location?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December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March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September</a:t>
            </a:r>
          </a:p>
          <a:p>
            <a:pPr marL="1428750" lvl="2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June</a:t>
            </a:r>
            <a:endParaRPr lang="en-US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6294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362944"/>
            <a:ext cx="9144000" cy="375487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What is the motion of Earth </a:t>
            </a:r>
            <a:r>
              <a:rPr kumimoji="0" lang="en-US" sz="2600" b="1" i="1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traveling around </a:t>
            </a: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the sun called?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Which direction does it travel?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How </a:t>
            </a:r>
            <a:r>
              <a:rPr lang="en-US" sz="26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long</a:t>
            </a: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 does it take for the earth to </a:t>
            </a:r>
            <a:r>
              <a:rPr lang="en-US" sz="26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spin</a:t>
            </a: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 once on its axis?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2600" b="1" i="0" u="none" strike="noStrike" cap="none" normalizeH="0" baseline="0" dirty="0" smtClean="0">
                <a:solidFill>
                  <a:srgbClr val="002060"/>
                </a:solidFill>
                <a:effectLst/>
                <a:latin typeface="Comic Sans MS" pitchFamily="66" charset="0"/>
                <a:cs typeface="Arial" pitchFamily="34" charset="0"/>
              </a:rPr>
              <a:t>What do we call the path that the earth takes to travel around the sun? </a:t>
            </a:r>
          </a:p>
        </p:txBody>
      </p:sp>
      <p:pic>
        <p:nvPicPr>
          <p:cNvPr id="5" name="Picture 3" descr="C:\Users\Scott\Downloads\Energy\sun_shine_md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21023"/>
            <a:ext cx="2320994" cy="22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39712" y="2721520"/>
            <a:ext cx="699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The Earth </a:t>
            </a:r>
            <a:r>
              <a:rPr lang="en-US" sz="2800" b="1" dirty="0" smtClean="0"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REVOLVES </a:t>
            </a:r>
            <a:r>
              <a:rPr lang="en-US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around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sun.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" y="3124200"/>
            <a:ext cx="8974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                            The Earth travels in a </a:t>
            </a:r>
            <a:r>
              <a:rPr lang="en-US" sz="2800" b="1" dirty="0"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COUNTER </a:t>
            </a:r>
            <a:r>
              <a:rPr lang="en-US" sz="2800" b="1" dirty="0" smtClean="0"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CLOCKWISE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direction.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788" y="4340523"/>
            <a:ext cx="8974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    It takes the Earth </a:t>
            </a:r>
            <a:r>
              <a:rPr lang="en-US" sz="2800" b="1" dirty="0" smtClean="0">
                <a:solidFill>
                  <a:srgbClr val="0033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24 hours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to complete one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rotation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on its axis.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0673" y="5562600"/>
            <a:ext cx="8974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                The Earth travels around the sun in a path called an </a:t>
            </a:r>
            <a:r>
              <a:rPr lang="en-US" sz="2800" b="1" dirty="0" smtClean="0">
                <a:solidFill>
                  <a:srgbClr val="0033CC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ORBIT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065988" y="719807"/>
            <a:ext cx="5146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FF6600"/>
                  </a:solidFill>
                </a:ln>
                <a:solidFill>
                  <a:srgbClr val="FFFF00"/>
                </a:solidFill>
                <a:effectLst>
                  <a:glow rad="101600">
                    <a:srgbClr val="00B0F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nap ITC" pitchFamily="82" charset="0"/>
              </a:rPr>
              <a:t>Quick </a:t>
            </a:r>
            <a:r>
              <a:rPr lang="en-US" sz="5400" b="1" dirty="0" smtClean="0">
                <a:ln w="11430">
                  <a:solidFill>
                    <a:srgbClr val="FF6600"/>
                  </a:solidFill>
                </a:ln>
                <a:solidFill>
                  <a:srgbClr val="FFFF00"/>
                </a:solidFill>
                <a:effectLst>
                  <a:glow rad="101600">
                    <a:srgbClr val="00B0F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nap ITC" pitchFamily="82" charset="0"/>
              </a:rPr>
              <a:t>Quiz</a:t>
            </a:r>
            <a:endParaRPr lang="en-US" sz="5400" b="1" cap="none" spc="0" dirty="0">
              <a:ln w="11430">
                <a:solidFill>
                  <a:srgbClr val="FF6600"/>
                </a:solidFill>
              </a:ln>
              <a:solidFill>
                <a:srgbClr val="FFFF00"/>
              </a:solidFill>
              <a:effectLst>
                <a:glow rad="101600">
                  <a:srgbClr val="00B0F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-21022" y="0"/>
            <a:ext cx="9198113" cy="6858000"/>
          </a:xfrm>
          <a:prstGeom prst="rect">
            <a:avLst/>
          </a:prstGeom>
          <a:solidFill>
            <a:srgbClr val="EB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01568" y="4499539"/>
            <a:ext cx="8843404" cy="2281529"/>
          </a:xfrm>
          <a:prstGeom prst="rect">
            <a:avLst/>
          </a:prstGeom>
          <a:gradFill flip="none" rotWithShape="1">
            <a:gsLst>
              <a:gs pos="19000">
                <a:srgbClr val="FFFF00">
                  <a:alpha val="83000"/>
                </a:srgbClr>
              </a:gs>
              <a:gs pos="41000">
                <a:srgbClr val="FFC000">
                  <a:alpha val="83000"/>
                </a:srgbClr>
              </a:gs>
              <a:gs pos="65000">
                <a:srgbClr val="00B0F0">
                  <a:alpha val="83000"/>
                </a:srgbClr>
              </a:gs>
              <a:gs pos="83000">
                <a:srgbClr val="0090D8">
                  <a:alpha val="82000"/>
                </a:srgbClr>
              </a:gs>
              <a:gs pos="98000">
                <a:srgbClr val="000099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62369" y="1007265"/>
            <a:ext cx="8843404" cy="2281529"/>
          </a:xfrm>
          <a:prstGeom prst="rect">
            <a:avLst/>
          </a:prstGeom>
          <a:gradFill flip="none" rotWithShape="1">
            <a:gsLst>
              <a:gs pos="19000">
                <a:srgbClr val="FFFF00">
                  <a:alpha val="83000"/>
                </a:srgbClr>
              </a:gs>
              <a:gs pos="41000">
                <a:srgbClr val="FFC000">
                  <a:alpha val="83000"/>
                </a:srgbClr>
              </a:gs>
              <a:gs pos="65000">
                <a:srgbClr val="00B0F0">
                  <a:alpha val="83000"/>
                </a:srgbClr>
              </a:gs>
              <a:gs pos="83000">
                <a:srgbClr val="0090D8">
                  <a:alpha val="82000"/>
                </a:srgbClr>
              </a:gs>
              <a:gs pos="98000">
                <a:srgbClr val="000099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C:\Users\Scott\Downloads\earthplan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492757" y="1332299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>
            <a:off x="559953" y="1793407"/>
            <a:ext cx="1420088" cy="632264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440000">
            <a:off x="1269997" y="1096469"/>
            <a:ext cx="0" cy="2103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6300" y="1141965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13271" y="276557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pic>
        <p:nvPicPr>
          <p:cNvPr id="15" name="Picture 2" descr="http://www.vub.ac.be/APNA/staff/FDG/su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95" y="1045755"/>
            <a:ext cx="2204547" cy="22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vub.ac.be/APNA/staff/FDG/su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8" y="4539824"/>
            <a:ext cx="2203704" cy="22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cott\Downloads\earthplan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6978156" y="4863065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>
            <a:stCxn id="18" idx="1"/>
            <a:endCxn id="18" idx="3"/>
          </p:cNvCxnSpPr>
          <p:nvPr/>
        </p:nvCxnSpPr>
        <p:spPr>
          <a:xfrm>
            <a:off x="7045352" y="5324173"/>
            <a:ext cx="1420088" cy="632264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440000">
            <a:off x="7754755" y="4588744"/>
            <a:ext cx="0" cy="2103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82463" y="462965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83250" y="6300621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 rot="1122158">
            <a:off x="6160786" y="1817151"/>
            <a:ext cx="2263761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</a:rPr>
              <a:t>Diagram A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0205643">
            <a:off x="559953" y="5349288"/>
            <a:ext cx="2222083" cy="58477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anose="0208090404030B020404" pitchFamily="18" charset="0"/>
              </a:rPr>
              <a:t>Diagram B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071" y="3309415"/>
            <a:ext cx="9165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7. Which diagram shows </a:t>
            </a:r>
            <a:r>
              <a:rPr lang="en-US" sz="2400" b="1" dirty="0">
                <a:latin typeface="Comic Sans MS" pitchFamily="66" charset="0"/>
                <a:cs typeface="Arial" pitchFamily="34" charset="0"/>
              </a:rPr>
              <a:t>winter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 in the </a:t>
            </a:r>
            <a:r>
              <a:rPr lang="en-US" sz="2400" b="1" dirty="0">
                <a:latin typeface="Comic Sans MS" pitchFamily="66" charset="0"/>
                <a:cs typeface="Arial" pitchFamily="34" charset="0"/>
              </a:rPr>
              <a:t>southern hemisphere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8. Does 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the </a:t>
            </a:r>
            <a:r>
              <a:rPr lang="en-US" sz="2400" b="1" dirty="0">
                <a:latin typeface="Comic Sans MS" pitchFamily="66" charset="0"/>
                <a:cs typeface="Arial" pitchFamily="34" charset="0"/>
              </a:rPr>
              <a:t>northern </a:t>
            </a:r>
            <a:r>
              <a:rPr lang="en-US" sz="2400" b="1" dirty="0" smtClean="0">
                <a:latin typeface="Comic Sans MS" pitchFamily="66" charset="0"/>
                <a:cs typeface="Arial" pitchFamily="34" charset="0"/>
              </a:rPr>
              <a:t>hemisphere 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get </a:t>
            </a:r>
            <a:r>
              <a:rPr lang="en-US" sz="2400" b="1" dirty="0">
                <a:latin typeface="Comic Sans MS" pitchFamily="66" charset="0"/>
                <a:cs typeface="Arial" pitchFamily="34" charset="0"/>
              </a:rPr>
              <a:t>warmer 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when it is </a:t>
            </a: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leaning </a:t>
            </a:r>
            <a:r>
              <a:rPr lang="en-US" sz="2400" i="1" dirty="0">
                <a:latin typeface="Comic Sans MS" pitchFamily="66" charset="0"/>
                <a:cs typeface="Arial" pitchFamily="34" charset="0"/>
              </a:rPr>
              <a:t>towards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 or </a:t>
            </a:r>
            <a:r>
              <a:rPr lang="en-US" sz="2400" i="1" dirty="0">
                <a:latin typeface="Comic Sans MS" pitchFamily="66" charset="0"/>
                <a:cs typeface="Arial" pitchFamily="34" charset="0"/>
              </a:rPr>
              <a:t>away from </a:t>
            </a:r>
            <a:r>
              <a:rPr lang="en-US" sz="2400" dirty="0">
                <a:latin typeface="Comic Sans MS" pitchFamily="66" charset="0"/>
                <a:cs typeface="Arial" pitchFamily="34" charset="0"/>
              </a:rPr>
              <a:t>the sun?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en-US" sz="24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071" y="16335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5. Which Diagram represents </a:t>
            </a:r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summer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Texas? </a:t>
            </a:r>
            <a:endParaRPr lang="en-US" sz="24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6. Which Diagram represents </a:t>
            </a:r>
            <a:r>
              <a:rPr lang="en-US" sz="2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winter</a:t>
            </a: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in Texas?</a:t>
            </a:r>
            <a:endParaRPr lang="en-US" sz="2400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88597" y="-152400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glow rad="127000">
                    <a:srgbClr val="FF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4800" b="1" cap="none" spc="0" dirty="0">
              <a:ln w="11430"/>
              <a:solidFill>
                <a:srgbClr val="FF00FF"/>
              </a:solidFill>
              <a:effectLst>
                <a:glow rad="127000">
                  <a:srgbClr val="FFFF0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17451" y="342499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FF"/>
                </a:solidFill>
                <a:effectLst>
                  <a:glow rad="127000">
                    <a:srgbClr val="FF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4800" b="1" cap="none" spc="0" dirty="0">
              <a:ln w="11430"/>
              <a:solidFill>
                <a:srgbClr val="FF00FF"/>
              </a:solidFill>
              <a:effectLst>
                <a:glow rad="127000">
                  <a:srgbClr val="FFFF0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29127" y="3157931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FF"/>
                </a:solidFill>
                <a:effectLst>
                  <a:glow rad="127000">
                    <a:srgbClr val="FF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4800" b="1" cap="none" spc="0" dirty="0">
              <a:ln w="11430"/>
              <a:solidFill>
                <a:srgbClr val="FF00FF"/>
              </a:solidFill>
              <a:effectLst>
                <a:glow rad="127000">
                  <a:srgbClr val="FFFF0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28780" y="3838863"/>
            <a:ext cx="3618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FF"/>
                </a:solidFill>
                <a:effectLst>
                  <a:glow rad="127000">
                    <a:srgbClr val="FF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ln w="11430"/>
                <a:solidFill>
                  <a:srgbClr val="FF00FF"/>
                </a:solidFill>
                <a:effectLst>
                  <a:glow rad="127000">
                    <a:srgbClr val="FF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owards the sun</a:t>
            </a:r>
            <a:endParaRPr lang="en-US" sz="4000" b="1" cap="none" spc="0" dirty="0">
              <a:ln w="11430"/>
              <a:solidFill>
                <a:srgbClr val="FF00FF"/>
              </a:solidFill>
              <a:effectLst>
                <a:glow rad="127000">
                  <a:srgbClr val="FFFF0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5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36" grpId="1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64000"/>
                </a:srgbClr>
              </a:gs>
              <a:gs pos="61000">
                <a:srgbClr val="FBA97D">
                  <a:alpha val="56000"/>
                </a:srgbClr>
              </a:gs>
              <a:gs pos="82001">
                <a:srgbClr val="FBD49C">
                  <a:alpha val="91000"/>
                </a:srgbClr>
              </a:gs>
              <a:gs pos="100000">
                <a:srgbClr val="FEE7F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media.giphy.com/media/2tcrT7G0Xn93G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1930">
            <a:off x="-183942" y="2436564"/>
            <a:ext cx="9567303" cy="19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644119">
            <a:off x="-450925" y="644389"/>
            <a:ext cx="6179329" cy="2318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Showcard Gothic" panose="04020904020102020604" pitchFamily="82" charset="0"/>
              </a:rPr>
              <a:t>STUDENT</a:t>
            </a:r>
            <a:endParaRPr lang="en-US" sz="54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526792">
            <a:off x="3181492" y="3767772"/>
            <a:ext cx="5662183" cy="1354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Showcard Gothic" panose="04020904020102020604" pitchFamily="82" charset="0"/>
              </a:rPr>
              <a:t>Activity</a:t>
            </a:r>
            <a:endParaRPr lang="en-US" sz="54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19526792">
            <a:off x="5236794" y="4691511"/>
            <a:ext cx="4178981" cy="17142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Showcard Gothic" panose="04020904020102020604" pitchFamily="82" charset="0"/>
              </a:rPr>
              <a:t>pages</a:t>
            </a:r>
            <a:endParaRPr lang="en-US" sz="5400" b="1" spc="300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0" y="2713927"/>
            <a:ext cx="4592637" cy="30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43" y="5696696"/>
            <a:ext cx="4397829" cy="10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2" y="3644179"/>
            <a:ext cx="4093029" cy="309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326395"/>
            <a:ext cx="6683830" cy="24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56401" y="288797"/>
            <a:ext cx="236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A. When the northern hemisphere is tilted towards the sun we experience </a:t>
            </a:r>
            <a:r>
              <a:rPr lang="en-US" sz="1200" dirty="0" smtClean="0">
                <a:latin typeface="Comic Sans MS" pitchFamily="66" charset="0"/>
              </a:rPr>
              <a:t>_____________.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781801" y="1119794"/>
            <a:ext cx="236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C. When the northern hemisphere is tilted away from the sun we experience </a:t>
            </a:r>
            <a:r>
              <a:rPr lang="en-US" sz="1200" dirty="0" smtClean="0">
                <a:latin typeface="Comic Sans MS" pitchFamily="66" charset="0"/>
              </a:rPr>
              <a:t>_____________.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781801" y="1916209"/>
            <a:ext cx="233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B. and D. When the northern hemisphere is neither tilted towards nor away from the sun we experience </a:t>
            </a:r>
            <a:r>
              <a:rPr lang="en-US" sz="1200" dirty="0" smtClean="0">
                <a:latin typeface="Comic Sans MS" pitchFamily="66" charset="0"/>
              </a:rPr>
              <a:t>______or __________. 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26" y="3123406"/>
            <a:ext cx="546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The relationship between the _______ of the Earth’s ______ and its yearly _______ around the ______ produces the seasons.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108" y="276370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risten ITC" panose="03050502040202030202" pitchFamily="66" charset="0"/>
              </a:rPr>
              <a:t>Earth’s Changing Seasons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896" y="41707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524245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413653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9148" y="2994743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-12159"/>
            <a:ext cx="910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Name______________________________________Date________________Period___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5742"/>
            <a:ext cx="4226256" cy="3096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6" y="375744"/>
            <a:ext cx="4121154" cy="309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69355"/>
            <a:ext cx="4222314" cy="3160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59" y="3471983"/>
            <a:ext cx="4130351" cy="3157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37188"/>
            <a:ext cx="845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 Reasons for Earth’s Seasons – Student Activity Sheet                                  page 1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96036" y="3213967"/>
            <a:ext cx="6920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Name__________________________Date__________Period___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9" y="304801"/>
            <a:ext cx="430161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30" y="304800"/>
            <a:ext cx="4237633" cy="3200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9" y="3505200"/>
            <a:ext cx="4301612" cy="3264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08832"/>
            <a:ext cx="4241262" cy="3261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317" y="-1460"/>
            <a:ext cx="845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 Reasons for Earth’s Seasons – Student Activity Sheet                                  page 2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296036" y="3213967"/>
            <a:ext cx="6920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Name__________________________Date__________Period___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22942"/>
            <a:ext cx="4165599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7" y="304800"/>
            <a:ext cx="430588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524250"/>
            <a:ext cx="4165599" cy="3177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3523342"/>
            <a:ext cx="4495799" cy="31787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317" y="-1460"/>
            <a:ext cx="845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 Reasons for Earth’s Seasons – Student Activity Sheet                                  page 3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96036" y="3213967"/>
            <a:ext cx="6920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Name__________________________Date__________Period___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3678138"/>
            <a:ext cx="4495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What is the motion of Earth traveling around the sun called</a:t>
            </a:r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?</a:t>
            </a:r>
            <a:endParaRPr lang="en-US" sz="1200" dirty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Which direction does it travel?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How long does it take for the earth to spin once on its axis?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What do we call the path that the earth takes to travel around the sun?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600212"/>
            <a:ext cx="4156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5. Which Diagram represents </a:t>
            </a:r>
            <a:r>
              <a:rPr lang="en-US" sz="12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summer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in Texas?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6. Which Diagram represents </a:t>
            </a:r>
            <a:r>
              <a:rPr lang="en-US" sz="12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winter</a:t>
            </a:r>
            <a:r>
              <a:rPr lang="en-US" sz="1200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in Texas?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6055770"/>
            <a:ext cx="450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7. Which diagram shows winter in the southern hemisphere?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omic Sans MS" pitchFamily="66" charset="0"/>
                <a:cs typeface="Arial" pitchFamily="34" charset="0"/>
              </a:rPr>
              <a:t>8. Does the northern hemisphere get warmer when it is  </a:t>
            </a:r>
            <a:r>
              <a:rPr lang="en-US" sz="1200" dirty="0" smtClean="0">
                <a:latin typeface="Comic Sans MS" pitchFamily="66" charset="0"/>
                <a:cs typeface="Arial" pitchFamily="34" charset="0"/>
              </a:rPr>
              <a:t>leaning </a:t>
            </a:r>
            <a:r>
              <a:rPr lang="en-US" sz="1200" dirty="0">
                <a:latin typeface="Comic Sans MS" pitchFamily="66" charset="0"/>
                <a:cs typeface="Arial" pitchFamily="34" charset="0"/>
              </a:rPr>
              <a:t>towards or away from the sun?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303892"/>
            <a:ext cx="4488541" cy="32194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370361"/>
            <a:ext cx="112242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Quick Quiz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09" y="4884062"/>
            <a:ext cx="1522220" cy="683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29" y="4884062"/>
            <a:ext cx="1599914" cy="683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10399" cy="68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11.deviantart.net/696b/i/2013/328/e/c/day_and_night_by_fureox-d6vfe1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68" y="0"/>
            <a:ext cx="9057433" cy="4749421"/>
          </a:xfrm>
          <a:prstGeom prst="rect">
            <a:avLst/>
          </a:prstGeom>
          <a:noFill/>
          <a:ln w="5715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vub.ac.be/APNA/staff/FDG/su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27" y="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44" y="3730622"/>
            <a:ext cx="4694257" cy="1703770"/>
          </a:xfrm>
          <a:prstGeom prst="rect">
            <a:avLst/>
          </a:prstGeom>
          <a:ln w="57150">
            <a:solidFill>
              <a:srgbClr val="2DC8FF"/>
            </a:solidFill>
          </a:ln>
        </p:spPr>
      </p:pic>
      <p:pic>
        <p:nvPicPr>
          <p:cNvPr id="4" name="Picture 2" descr="C:\Users\Scott\Downloads\earthplane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3" y="231778"/>
            <a:ext cx="3498844" cy="34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304">
            <a:off x="768427" y="1655615"/>
            <a:ext cx="2203727" cy="92928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5462" y="5087007"/>
            <a:ext cx="400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F0"/>
                </a:solidFill>
                <a:latin typeface="Comic Sans MS" pitchFamily="66" charset="0"/>
              </a:rPr>
              <a:t>Rotation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is when a 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planet or moon </a:t>
            </a:r>
            <a:r>
              <a:rPr lang="en-US" sz="3200" b="1" dirty="0" smtClean="0">
                <a:latin typeface="Harrington" panose="04040505050A02020702" pitchFamily="82" charset="0"/>
              </a:rPr>
              <a:t>spins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on its </a:t>
            </a:r>
            <a:r>
              <a:rPr lang="en-US" sz="2800" b="1" u="sng" dirty="0" smtClean="0">
                <a:solidFill>
                  <a:srgbClr val="6600CC"/>
                </a:solidFill>
                <a:latin typeface="Comic Sans MS" pitchFamily="66" charset="0"/>
              </a:rPr>
              <a:t>axis</a:t>
            </a: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one time.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0954306">
            <a:off x="85093" y="3395885"/>
            <a:ext cx="8996826" cy="492443"/>
          </a:xfrm>
          <a:prstGeom prst="rect">
            <a:avLst/>
          </a:prstGeom>
          <a:solidFill>
            <a:schemeClr val="bg1"/>
          </a:solidFill>
          <a:ln w="57150">
            <a:solidFill>
              <a:srgbClr val="2DC8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 Narrow" panose="020B0606020202030204" pitchFamily="34" charset="0"/>
              </a:rPr>
              <a:t>The Earth rotates </a:t>
            </a:r>
            <a:r>
              <a:rPr lang="en-US" sz="2600" dirty="0" smtClean="0">
                <a:latin typeface="Arial Narrow" panose="020B0606020202030204" pitchFamily="34" charset="0"/>
              </a:rPr>
              <a:t>on its axis once every </a:t>
            </a:r>
            <a:r>
              <a:rPr lang="en-US" sz="2600" dirty="0">
                <a:latin typeface="Arial Narrow" panose="020B0606020202030204" pitchFamily="34" charset="0"/>
              </a:rPr>
              <a:t>24 </a:t>
            </a:r>
            <a:r>
              <a:rPr lang="en-US" sz="2600" dirty="0" smtClean="0">
                <a:latin typeface="Arial Narrow" panose="020B0606020202030204" pitchFamily="34" charset="0"/>
              </a:rPr>
              <a:t>hours causing day and night.</a:t>
            </a:r>
            <a:r>
              <a:rPr lang="en-US" sz="2600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7135" y="5508990"/>
            <a:ext cx="45568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solidFill>
                  <a:prstClr val="black"/>
                </a:solidFill>
                <a:latin typeface="Comic Sans MS" pitchFamily="66" charset="0"/>
              </a:rPr>
              <a:t>The </a:t>
            </a:r>
            <a:r>
              <a:rPr lang="en-US" sz="2600" b="1" u="sng" dirty="0" smtClean="0">
                <a:solidFill>
                  <a:srgbClr val="6600CC"/>
                </a:solidFill>
                <a:latin typeface="Comic Sans MS" pitchFamily="66" charset="0"/>
              </a:rPr>
              <a:t>axis</a:t>
            </a:r>
            <a:r>
              <a:rPr lang="en-US" sz="2600" dirty="0" smtClean="0">
                <a:solidFill>
                  <a:prstClr val="black"/>
                </a:solidFill>
                <a:latin typeface="Comic Sans MS" pitchFamily="66" charset="0"/>
              </a:rPr>
              <a:t> is an imaginary line going from the north pole to the south pole. </a:t>
            </a:r>
            <a:endParaRPr lang="en-US" sz="2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4"/>
            <a:ext cx="9144000" cy="68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2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50"/>
            <a:ext cx="8686800" cy="687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0"/>
            <a:ext cx="8886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0"/>
            <a:ext cx="9159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ptclues.com/UNIVERITY/Earth_tilt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65281"/>
            <a:ext cx="4724400" cy="23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"/>
            <a:ext cx="9144000" cy="4668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14" y="269028"/>
            <a:ext cx="7215686" cy="43992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87325" y="1687330"/>
            <a:ext cx="4668224" cy="1293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80" y="4826987"/>
            <a:ext cx="5104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Revolve</a:t>
            </a:r>
            <a:r>
              <a:rPr lang="en-US" sz="3200" b="1" dirty="0" smtClean="0">
                <a:latin typeface="Comic Sans MS" pitchFamily="66" charset="0"/>
              </a:rPr>
              <a:t> = To go around.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41176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The Earth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revolves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in a </a:t>
            </a:r>
            <a:r>
              <a:rPr lang="en-US" sz="2800" i="1" dirty="0">
                <a:solidFill>
                  <a:prstClr val="black"/>
                </a:solidFill>
                <a:latin typeface="Comic Sans MS" panose="030F0702030302020204" pitchFamily="66" charset="0"/>
              </a:rPr>
              <a:t>circular path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, or </a:t>
            </a:r>
            <a:r>
              <a:rPr lang="en-US" sz="2800" b="1" dirty="0">
                <a:solidFill>
                  <a:srgbClr val="3333FF"/>
                </a:solidFill>
                <a:latin typeface="Comic Sans MS" panose="030F0702030302020204" pitchFamily="66" charset="0"/>
              </a:rPr>
              <a:t>orbit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around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the sun. </a:t>
            </a:r>
          </a:p>
        </p:txBody>
      </p:sp>
      <p:sp>
        <p:nvSpPr>
          <p:cNvPr id="3" name="Rectangle 2"/>
          <p:cNvSpPr/>
          <p:nvPr/>
        </p:nvSpPr>
        <p:spPr>
          <a:xfrm rot="21139816">
            <a:off x="1460510" y="177295"/>
            <a:ext cx="5005882" cy="120032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The Earth travels in a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COUNTER CLOCKWISE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direction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around the sun.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12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0" y="-18121"/>
            <a:ext cx="9143999" cy="687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img1.tebyan.net/big/1392/07/20130924073902660_pretty-falling-leaves-yello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56">
            <a:off x="4823161" y="831215"/>
            <a:ext cx="2899920" cy="542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ontent.mycutegraphics.com/graphics/summer/girl-at-the-beach-thumb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31" y="3736429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rh.noaa.gov/images/ict/wxstory/2010/large_snowflakes_falling_hg_clr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7404" cy="35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" y="2714003"/>
            <a:ext cx="5841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We experience seasons because Earth's </a:t>
            </a:r>
            <a: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  <a:t>axis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is tilted </a:t>
            </a:r>
            <a:r>
              <a:rPr lang="en-US" sz="2800" b="1" dirty="0">
                <a:solidFill>
                  <a:srgbClr val="FF6600"/>
                </a:solidFill>
                <a:latin typeface="Comic Sans MS" pitchFamily="66" charset="0"/>
              </a:rPr>
              <a:t>23.5</a:t>
            </a:r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° </a:t>
            </a:r>
            <a:r>
              <a:rPr lang="en-US" sz="2800" dirty="0" smtClean="0">
                <a:latin typeface="Comic Sans MS" pitchFamily="66" charset="0"/>
              </a:rPr>
              <a:t>towards the North Star, 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Polaris</a:t>
            </a:r>
            <a:r>
              <a:rPr lang="en-US" sz="2800" b="1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77323"/>
            <a:ext cx="3166241" cy="5980678"/>
          </a:xfrm>
          <a:prstGeom prst="rect">
            <a:avLst/>
          </a:prstGeom>
        </p:spPr>
      </p:pic>
      <p:sp>
        <p:nvSpPr>
          <p:cNvPr id="4" name="AutoShape 4" descr="http://www.clker.com/cliparts/s/9/j/l/j/7/northst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http://www.clker.com/cliparts/s/9/j/l/j/7/northsta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2" name="Picture 14" descr="http://img3.wikia.nocookie.net/__cb20140409152951/deadrising/images/8/88/Glowing-star-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96" y="110842"/>
            <a:ext cx="766481" cy="7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3918049">
            <a:off x="4810923" y="1729937"/>
            <a:ext cx="237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The North Star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77674" y="234967"/>
            <a:ext cx="48515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422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/>
                <a:solidFill>
                  <a:srgbClr val="00B0F0"/>
                </a:solidFill>
                <a:effectLst>
                  <a:glow rad="127000">
                    <a:srgbClr val="CCFF33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anose="04020904020102020604" pitchFamily="82" charset="0"/>
              </a:rPr>
              <a:t>Reason #1</a:t>
            </a:r>
            <a:endParaRPr lang="en-US" sz="6600" b="1" cap="all" spc="0" dirty="0">
              <a:ln/>
              <a:solidFill>
                <a:srgbClr val="00B0F0"/>
              </a:solidFill>
              <a:effectLst>
                <a:glow rad="127000">
                  <a:srgbClr val="CCFF33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wcard Gothic" panose="040209040201020206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42" y="4267200"/>
            <a:ext cx="6854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tilt</a:t>
            </a:r>
            <a:r>
              <a:rPr lang="en-US" sz="2800" dirty="0" smtClean="0">
                <a:latin typeface="Comic Sans MS" panose="030F0702030302020204" pitchFamily="66" charset="0"/>
              </a:rPr>
              <a:t> causes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the Earth’s </a:t>
            </a:r>
            <a:r>
              <a:rPr lang="en-US" sz="2800" b="1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hemispheres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to be at different angles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to the sun at different times of year.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75" y="1944562"/>
            <a:ext cx="5009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rgbClr val="00B0F0"/>
                </a:solidFill>
                <a:effectLst/>
                <a:latin typeface="Showcard Gothic" panose="04020904020102020604" pitchFamily="82" charset="0"/>
              </a:rPr>
              <a:t>The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anose="04020904020102020604" pitchFamily="82" charset="0"/>
              </a:rPr>
              <a:t> </a:t>
            </a:r>
            <a:r>
              <a:rPr lang="en-US" sz="4400" b="1" cap="all" spc="0" dirty="0" smtClean="0">
                <a:ln w="0"/>
                <a:solidFill>
                  <a:srgbClr val="00CC00"/>
                </a:solidFill>
                <a:effectLst/>
                <a:latin typeface="Showcard Gothic" panose="04020904020102020604" pitchFamily="82" charset="0"/>
              </a:rPr>
              <a:t>Earth’s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howcard Gothic" panose="04020904020102020604" pitchFamily="82" charset="0"/>
              </a:rPr>
              <a:t> </a:t>
            </a:r>
            <a:r>
              <a:rPr lang="en-US" sz="4400" b="1" cap="all" spc="0" dirty="0" smtClean="0">
                <a:ln w="0"/>
                <a:solidFill>
                  <a:srgbClr val="FFC000"/>
                </a:solidFill>
                <a:effectLst/>
                <a:latin typeface="Showcard Gothic" panose="04020904020102020604" pitchFamily="82" charset="0"/>
              </a:rPr>
              <a:t>Tilt</a:t>
            </a:r>
            <a:endParaRPr lang="en-US" sz="4400" b="1" cap="all" spc="0" dirty="0">
              <a:ln w="0"/>
              <a:solidFill>
                <a:srgbClr val="FFC000"/>
              </a:solidFill>
              <a:effectLst/>
              <a:latin typeface="Showcard Gothic" panose="04020904020102020604" pitchFamily="8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95800" y="4267200"/>
            <a:ext cx="1347951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95800" y="5029200"/>
            <a:ext cx="1676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847049">
            <a:off x="4249545" y="431256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Northern</a:t>
            </a:r>
            <a:endParaRPr lang="en-US" sz="2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01717" y="494430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Southern</a:t>
            </a:r>
            <a:endParaRPr lang="en-US" sz="2400" b="1" i="1" dirty="0"/>
          </a:p>
        </p:txBody>
      </p:sp>
      <p:sp>
        <p:nvSpPr>
          <p:cNvPr id="21" name="Rectangle 20"/>
          <p:cNvSpPr/>
          <p:nvPr/>
        </p:nvSpPr>
        <p:spPr>
          <a:xfrm rot="4010983">
            <a:off x="7457528" y="5498550"/>
            <a:ext cx="14141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  <a:t>Earth’s</a:t>
            </a:r>
          </a:p>
          <a:p>
            <a:pPr algn="ctr"/>
            <a: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  <a:t>axis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7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84"/>
            <a:ext cx="9144000" cy="688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334000"/>
            <a:ext cx="8077200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A. </a:t>
            </a:r>
            <a:r>
              <a:rPr lang="en-US" sz="2800" dirty="0" smtClean="0">
                <a:latin typeface="Comic Sans MS" pitchFamily="66" charset="0"/>
              </a:rPr>
              <a:t>When </a:t>
            </a:r>
            <a:r>
              <a:rPr lang="en-US" sz="2800" dirty="0">
                <a:latin typeface="Comic Sans MS" pitchFamily="66" charset="0"/>
              </a:rPr>
              <a:t>the northern hemisphere </a:t>
            </a:r>
            <a:r>
              <a:rPr lang="en-US" sz="2800" dirty="0" smtClean="0">
                <a:latin typeface="Comic Sans MS" pitchFamily="66" charset="0"/>
              </a:rPr>
              <a:t>is tilted </a:t>
            </a:r>
            <a:r>
              <a:rPr lang="en-US" sz="2800" i="1" dirty="0" smtClean="0">
                <a:latin typeface="Comic Sans MS" pitchFamily="66" charset="0"/>
              </a:rPr>
              <a:t>towards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the sun </a:t>
            </a:r>
            <a:r>
              <a:rPr lang="en-US" sz="2800" dirty="0" smtClean="0">
                <a:latin typeface="Comic Sans MS" pitchFamily="66" charset="0"/>
              </a:rPr>
              <a:t>we experience </a:t>
            </a:r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</a:rPr>
              <a:t>summer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/>
          </a:p>
        </p:txBody>
      </p:sp>
      <p:pic>
        <p:nvPicPr>
          <p:cNvPr id="5" name="Picture 4" descr="http://images.clipartpanda.com/gold-star-clipart-no-background-transparent-arrow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085555"/>
            <a:ext cx="797518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9_Zz8CDLSb0/VG-lyxWB6QI/AAAAAAAACIw/z760HqkhZTk/s1600/4-Free-Android-Apps-to-Help-You-Get-That-Vacation-before-the-End-of-Summ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3198"/>
          <a:stretch/>
        </p:blipFill>
        <p:spPr bwMode="auto">
          <a:xfrm>
            <a:off x="0" y="4097146"/>
            <a:ext cx="2438400" cy="6744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8108" y="2282139"/>
            <a:ext cx="5659597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C. </a:t>
            </a:r>
            <a:r>
              <a:rPr lang="en-US" sz="2800" dirty="0" smtClean="0">
                <a:latin typeface="Comic Sans MS" pitchFamily="66" charset="0"/>
              </a:rPr>
              <a:t>When </a:t>
            </a:r>
            <a:r>
              <a:rPr lang="en-US" sz="2800" dirty="0">
                <a:latin typeface="Comic Sans MS" pitchFamily="66" charset="0"/>
              </a:rPr>
              <a:t>the northern hemisphere </a:t>
            </a:r>
            <a:r>
              <a:rPr lang="en-US" sz="2800" dirty="0" smtClean="0">
                <a:latin typeface="Comic Sans MS" pitchFamily="66" charset="0"/>
              </a:rPr>
              <a:t>is tilted </a:t>
            </a:r>
            <a:r>
              <a:rPr lang="en-US" sz="2800" i="1" dirty="0" smtClean="0">
                <a:latin typeface="Comic Sans MS" pitchFamily="66" charset="0"/>
              </a:rPr>
              <a:t>away </a:t>
            </a:r>
            <a:r>
              <a:rPr lang="en-US" sz="2800" i="1" dirty="0">
                <a:latin typeface="Comic Sans MS" pitchFamily="66" charset="0"/>
              </a:rPr>
              <a:t>from </a:t>
            </a:r>
            <a:r>
              <a:rPr lang="en-US" sz="2800" dirty="0">
                <a:latin typeface="Comic Sans MS" pitchFamily="66" charset="0"/>
              </a:rPr>
              <a:t>the sun </a:t>
            </a:r>
            <a:r>
              <a:rPr lang="en-US" sz="2800" dirty="0" smtClean="0">
                <a:latin typeface="Comic Sans MS" pitchFamily="66" charset="0"/>
              </a:rPr>
              <a:t>we experience 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winter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/>
          </a:p>
        </p:txBody>
      </p:sp>
      <p:pic>
        <p:nvPicPr>
          <p:cNvPr id="8" name="Picture 7" descr="http://images.clipartpanda.com/gold-star-clipart-no-background-transparent-arrow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78">
            <a:off x="5672409" y="3463717"/>
            <a:ext cx="714796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teacherfiles.com/clipart/winte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76" y="3108547"/>
            <a:ext cx="2557676" cy="56244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4855" y="2285997"/>
            <a:ext cx="2693052" cy="440120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B. and D. </a:t>
            </a:r>
            <a:r>
              <a:rPr lang="en-US" sz="2800" dirty="0" smtClean="0">
                <a:latin typeface="Comic Sans MS" pitchFamily="66" charset="0"/>
              </a:rPr>
              <a:t>When the northern hemisphere is </a:t>
            </a:r>
            <a:r>
              <a:rPr lang="en-US" sz="2800" i="1" dirty="0" smtClean="0">
                <a:latin typeface="Comic Sans MS" pitchFamily="66" charset="0"/>
              </a:rPr>
              <a:t>neither tilted towards nor away from </a:t>
            </a:r>
            <a:r>
              <a:rPr lang="en-US" sz="2800" dirty="0" smtClean="0">
                <a:latin typeface="Comic Sans MS" pitchFamily="66" charset="0"/>
              </a:rPr>
              <a:t>the sun we experience </a:t>
            </a:r>
            <a:r>
              <a:rPr lang="en-US" sz="2800" b="1" dirty="0" smtClean="0">
                <a:solidFill>
                  <a:srgbClr val="6600FF"/>
                </a:solidFill>
                <a:latin typeface="Comic Sans MS" pitchFamily="66" charset="0"/>
              </a:rPr>
              <a:t>fall</a:t>
            </a:r>
            <a:r>
              <a:rPr lang="en-US" sz="2800" dirty="0" smtClean="0">
                <a:latin typeface="Comic Sans MS" pitchFamily="66" charset="0"/>
              </a:rPr>
              <a:t> or </a:t>
            </a:r>
            <a:r>
              <a:rPr lang="en-US" sz="2800" b="1" dirty="0" smtClean="0">
                <a:solidFill>
                  <a:srgbClr val="FF33CC"/>
                </a:solidFill>
                <a:latin typeface="Comic Sans MS" pitchFamily="66" charset="0"/>
              </a:rPr>
              <a:t>spring</a:t>
            </a:r>
            <a:r>
              <a:rPr lang="en-US" sz="2800" dirty="0" smtClean="0">
                <a:latin typeface="Comic Sans MS" pitchFamily="66" charset="0"/>
              </a:rPr>
              <a:t>. 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11" name="Picture 10" descr="http://images.clipartpanda.com/gold-star-clipart-no-background-transparent-arrow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5099" flipV="1">
            <a:off x="5071317" y="4359631"/>
            <a:ext cx="714796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images.clipartpanda.com/gold-star-clipart-no-background-transparent-arrow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0382">
            <a:off x="4628600" y="3246564"/>
            <a:ext cx="714796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extimages.us/fall/fall02/fall-03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0697">
            <a:off x="5392287" y="5484377"/>
            <a:ext cx="1995388" cy="798156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uthstreetelem.slp.k12.la.us/ccc/images/Calendar/sprin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31" y="2005701"/>
            <a:ext cx="2190215" cy="12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07"/>
          <a:stretch/>
        </p:blipFill>
        <p:spPr bwMode="auto">
          <a:xfrm>
            <a:off x="0" y="0"/>
            <a:ext cx="9144000" cy="68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8570</TotalTime>
  <Words>1170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Arial Narrow</vt:lpstr>
      <vt:lpstr>Calibri</vt:lpstr>
      <vt:lpstr>Comic Sans MS</vt:lpstr>
      <vt:lpstr>Cooper Black</vt:lpstr>
      <vt:lpstr>Corbel</vt:lpstr>
      <vt:lpstr>Gill Sans Ultra Bold Condensed</vt:lpstr>
      <vt:lpstr>Harrington</vt:lpstr>
      <vt:lpstr>Kristen ITC</vt:lpstr>
      <vt:lpstr>Segoe Script</vt:lpstr>
      <vt:lpstr>Showcard Gothic</vt:lpstr>
      <vt:lpstr>Snap ITC</vt:lpstr>
      <vt:lpstr>Wingdings</vt:lpstr>
      <vt:lpstr>Wingdings 2</vt:lpstr>
      <vt:lpstr>Wingdings 3</vt:lpstr>
      <vt:lpstr>Office Theme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Jawan Wiltz</cp:lastModifiedBy>
  <cp:revision>241</cp:revision>
  <cp:lastPrinted>2017-01-17T05:07:53Z</cp:lastPrinted>
  <dcterms:created xsi:type="dcterms:W3CDTF">2012-04-12T02:09:19Z</dcterms:created>
  <dcterms:modified xsi:type="dcterms:W3CDTF">2017-01-20T18:24:36Z</dcterms:modified>
</cp:coreProperties>
</file>