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59" r:id="rId5"/>
    <p:sldId id="258" r:id="rId6"/>
    <p:sldId id="265" r:id="rId7"/>
    <p:sldId id="270" r:id="rId8"/>
    <p:sldId id="263" r:id="rId9"/>
    <p:sldId id="260" r:id="rId10"/>
    <p:sldId id="262" r:id="rId11"/>
    <p:sldId id="267" r:id="rId12"/>
    <p:sldId id="268" r:id="rId13"/>
    <p:sldId id="269" r:id="rId14"/>
    <p:sldId id="264" r:id="rId15"/>
    <p:sldId id="266" r:id="rId16"/>
    <p:sldId id="271" r:id="rId17"/>
    <p:sldId id="272" r:id="rId18"/>
    <p:sldId id="276" r:id="rId19"/>
    <p:sldId id="274" r:id="rId20"/>
    <p:sldId id="282" r:id="rId21"/>
    <p:sldId id="275" r:id="rId22"/>
    <p:sldId id="277" r:id="rId23"/>
    <p:sldId id="278" r:id="rId24"/>
    <p:sldId id="279" r:id="rId25"/>
    <p:sldId id="280" r:id="rId26"/>
    <p:sldId id="285" r:id="rId27"/>
    <p:sldId id="284" r:id="rId28"/>
    <p:sldId id="281" r:id="rId29"/>
    <p:sldId id="283" r:id="rId30"/>
    <p:sldId id="286" r:id="rId31"/>
    <p:sldId id="273" r:id="rId32"/>
  </p:sldIdLst>
  <p:sldSz cx="12192000" cy="6858000"/>
  <p:notesSz cx="71024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4/16/2016</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4/16/2016</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4/16/2016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4/16/2016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4/16/2016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4/16/2016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4/16/2016</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4/16/2016</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4/16/2016</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url?sa=i&amp;rct=j&amp;q=&amp;esrc=s&amp;source=images&amp;cd=&amp;cad=rja&amp;uact=8&amp;ved=0ahUKEwjKp5qprZTMAhUJRSYKHcj2CKQQjRwIBw&amp;url=http%3A%2F%2Fwww.ck12.org%2Fuser%3Alstevenson1%2Fbook%2FNewtons-Laws-for-7th-grade%2Fsection%2F2.1%2F&amp;bvm=bv.119745492,d.eWE&amp;psig=AFQjCNH6TWFrxuan_TQL_iJfuHnQPcIYTw&amp;ust=1460936786394374"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Science </a:t>
            </a:r>
            <a:r>
              <a:rPr lang="en-US" dirty="0" err="1" smtClean="0"/>
              <a:t>staar</a:t>
            </a:r>
            <a:r>
              <a:rPr lang="en-US" dirty="0" smtClean="0"/>
              <a:t/>
            </a:r>
            <a:br>
              <a:rPr lang="en-US" dirty="0" smtClean="0"/>
            </a:br>
            <a:r>
              <a:rPr lang="en-US" dirty="0" smtClean="0"/>
              <a:t>review</a:t>
            </a:r>
            <a:endParaRPr lang="en-US" dirty="0"/>
          </a:p>
        </p:txBody>
      </p:sp>
    </p:spTree>
    <p:extLst>
      <p:ext uri="{BB962C8B-B14F-4D97-AF65-F5344CB8AC3E}">
        <p14:creationId xmlns:p14="http://schemas.microsoft.com/office/powerpoint/2010/main" val="1602969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036" y="909204"/>
            <a:ext cx="3297382" cy="4946073"/>
          </a:xfrm>
          <a:prstGeom prst="rect">
            <a:avLst/>
          </a:prstGeom>
        </p:spPr>
      </p:pic>
      <p:sp>
        <p:nvSpPr>
          <p:cNvPr id="3" name="TextBox 2"/>
          <p:cNvSpPr txBox="1"/>
          <p:nvPr/>
        </p:nvSpPr>
        <p:spPr>
          <a:xfrm>
            <a:off x="5091545" y="415636"/>
            <a:ext cx="6431973" cy="5262979"/>
          </a:xfrm>
          <a:prstGeom prst="rect">
            <a:avLst/>
          </a:prstGeom>
          <a:noFill/>
        </p:spPr>
        <p:txBody>
          <a:bodyPr wrap="square" rtlCol="0">
            <a:spAutoFit/>
          </a:bodyPr>
          <a:lstStyle/>
          <a:p>
            <a:r>
              <a:rPr lang="en-US" sz="2400" dirty="0" smtClean="0"/>
              <a:t>Kudzu vines grow by climbing and wrapping around trees.  Trees covered by Kudzu can die because they are starved of sunlight.  What type</a:t>
            </a:r>
            <a:r>
              <a:rPr lang="en-US" sz="2400" b="1" dirty="0" smtClean="0"/>
              <a:t> </a:t>
            </a:r>
            <a:r>
              <a:rPr lang="en-US" sz="2400" dirty="0" smtClean="0"/>
              <a:t>of relationship exists between the trees and the kudzu growing on them?</a:t>
            </a:r>
          </a:p>
          <a:p>
            <a:endParaRPr lang="en-US" sz="2400" dirty="0"/>
          </a:p>
          <a:p>
            <a:endParaRPr lang="en-US" sz="2400" dirty="0" smtClean="0"/>
          </a:p>
          <a:p>
            <a:r>
              <a:rPr lang="en-US" sz="2400" dirty="0" smtClean="0"/>
              <a:t>A.  Competition</a:t>
            </a:r>
          </a:p>
          <a:p>
            <a:endParaRPr lang="en-US" sz="2400" dirty="0"/>
          </a:p>
          <a:p>
            <a:pPr marL="342900" indent="-342900">
              <a:buAutoNum type="alphaUcPeriod" startAt="2"/>
            </a:pPr>
            <a:r>
              <a:rPr lang="en-US" sz="2400" dirty="0" smtClean="0"/>
              <a:t>Mutualism</a:t>
            </a:r>
          </a:p>
          <a:p>
            <a:pPr marL="342900" indent="-342900">
              <a:buAutoNum type="alphaUcPeriod" startAt="2"/>
            </a:pPr>
            <a:endParaRPr lang="en-US" sz="2400" dirty="0"/>
          </a:p>
          <a:p>
            <a:pPr marL="342900" indent="-342900">
              <a:buAutoNum type="alphaUcPeriod" startAt="2"/>
            </a:pPr>
            <a:r>
              <a:rPr lang="en-US" sz="2400" dirty="0" smtClean="0"/>
              <a:t>Parasitism</a:t>
            </a:r>
          </a:p>
          <a:p>
            <a:pPr marL="342900" indent="-342900">
              <a:buAutoNum type="alphaUcPeriod" startAt="2"/>
            </a:pPr>
            <a:endParaRPr lang="en-US" sz="2400" dirty="0"/>
          </a:p>
          <a:p>
            <a:pPr marL="342900" indent="-342900">
              <a:buAutoNum type="alphaUcPeriod" startAt="2"/>
            </a:pPr>
            <a:r>
              <a:rPr lang="en-US" sz="2400" dirty="0" smtClean="0"/>
              <a:t>Predator-prey</a:t>
            </a:r>
            <a:endParaRPr lang="en-US" sz="2400" dirty="0"/>
          </a:p>
        </p:txBody>
      </p:sp>
      <p:sp>
        <p:nvSpPr>
          <p:cNvPr id="4" name="5-Point Star 3"/>
          <p:cNvSpPr/>
          <p:nvPr/>
        </p:nvSpPr>
        <p:spPr>
          <a:xfrm>
            <a:off x="9964882" y="4977228"/>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546773" y="5444532"/>
            <a:ext cx="394854" cy="584775"/>
          </a:xfrm>
          <a:prstGeom prst="rect">
            <a:avLst/>
          </a:prstGeom>
          <a:noFill/>
        </p:spPr>
        <p:txBody>
          <a:bodyPr wrap="square" rtlCol="0">
            <a:spAutoFit/>
          </a:bodyPr>
          <a:lstStyle/>
          <a:p>
            <a:r>
              <a:rPr lang="en-US" sz="3200" dirty="0"/>
              <a:t>9</a:t>
            </a:r>
            <a:endParaRPr lang="en-US" sz="3200" dirty="0"/>
          </a:p>
        </p:txBody>
      </p:sp>
    </p:spTree>
    <p:extLst>
      <p:ext uri="{BB962C8B-B14F-4D97-AF65-F5344CB8AC3E}">
        <p14:creationId xmlns:p14="http://schemas.microsoft.com/office/powerpoint/2010/main" val="4021582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640" t="7386" r="1866"/>
          <a:stretch/>
        </p:blipFill>
        <p:spPr>
          <a:xfrm>
            <a:off x="1185183" y="187037"/>
            <a:ext cx="5787118" cy="5519374"/>
          </a:xfrm>
          <a:prstGeom prst="rect">
            <a:avLst/>
          </a:prstGeom>
        </p:spPr>
      </p:pic>
      <p:sp>
        <p:nvSpPr>
          <p:cNvPr id="3" name="TextBox 2"/>
          <p:cNvSpPr txBox="1"/>
          <p:nvPr/>
        </p:nvSpPr>
        <p:spPr>
          <a:xfrm>
            <a:off x="7148945" y="446809"/>
            <a:ext cx="4665519" cy="5632311"/>
          </a:xfrm>
          <a:prstGeom prst="rect">
            <a:avLst/>
          </a:prstGeom>
          <a:noFill/>
        </p:spPr>
        <p:txBody>
          <a:bodyPr wrap="square" rtlCol="0">
            <a:spAutoFit/>
          </a:bodyPr>
          <a:lstStyle/>
          <a:p>
            <a:r>
              <a:rPr lang="en-US" sz="2400" dirty="0" smtClean="0"/>
              <a:t>Use the HR- diagram to determine which of the following statements below is true?</a:t>
            </a:r>
          </a:p>
          <a:p>
            <a:endParaRPr lang="en-US" sz="2400" dirty="0"/>
          </a:p>
          <a:p>
            <a:pPr marL="342900" indent="-342900">
              <a:buAutoNum type="alphaUcPeriod"/>
            </a:pPr>
            <a:r>
              <a:rPr lang="en-US" sz="2400" dirty="0" smtClean="0"/>
              <a:t>The Sun is hotter and brighter than </a:t>
            </a:r>
            <a:r>
              <a:rPr lang="en-US" sz="2400" dirty="0" err="1" smtClean="0"/>
              <a:t>Alcor</a:t>
            </a:r>
            <a:r>
              <a:rPr lang="en-US" sz="2400" dirty="0" smtClean="0"/>
              <a:t>.</a:t>
            </a:r>
          </a:p>
          <a:p>
            <a:pPr marL="342900" indent="-342900">
              <a:buAutoNum type="alphaUcPeriod"/>
            </a:pPr>
            <a:endParaRPr lang="en-US" sz="2400" dirty="0"/>
          </a:p>
          <a:p>
            <a:pPr marL="342900" indent="-342900">
              <a:buAutoNum type="alphaUcPeriod"/>
            </a:pPr>
            <a:r>
              <a:rPr lang="en-US" sz="2400" dirty="0" smtClean="0"/>
              <a:t>Betelgeuse is the largest and coolest star.</a:t>
            </a:r>
          </a:p>
          <a:p>
            <a:pPr marL="342900" indent="-342900">
              <a:buAutoNum type="alphaUcPeriod"/>
            </a:pPr>
            <a:endParaRPr lang="en-US" sz="2400" dirty="0"/>
          </a:p>
          <a:p>
            <a:pPr marL="342900" indent="-342900">
              <a:buAutoNum type="alphaUcPeriod"/>
            </a:pPr>
            <a:r>
              <a:rPr lang="en-US" sz="2400" dirty="0" smtClean="0"/>
              <a:t>White dwarfs are cooler and hotter than Rigel.</a:t>
            </a:r>
          </a:p>
          <a:p>
            <a:pPr marL="342900" indent="-342900">
              <a:buAutoNum type="alphaUcPeriod"/>
            </a:pPr>
            <a:endParaRPr lang="en-US" sz="2400" dirty="0"/>
          </a:p>
          <a:p>
            <a:pPr marL="342900" indent="-342900">
              <a:buAutoNum type="alphaUcPeriod"/>
            </a:pPr>
            <a:r>
              <a:rPr lang="en-US" sz="2400" dirty="0" smtClean="0"/>
              <a:t>Vega is hotter and dimmer than the Sun.</a:t>
            </a:r>
            <a:endParaRPr lang="en-US" sz="2400" dirty="0"/>
          </a:p>
        </p:txBody>
      </p:sp>
      <p:sp>
        <p:nvSpPr>
          <p:cNvPr id="4" name="5-Point Star 3"/>
          <p:cNvSpPr/>
          <p:nvPr/>
        </p:nvSpPr>
        <p:spPr>
          <a:xfrm>
            <a:off x="914400" y="5377733"/>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97577" y="5951071"/>
            <a:ext cx="592282" cy="584775"/>
          </a:xfrm>
          <a:prstGeom prst="rect">
            <a:avLst/>
          </a:prstGeom>
          <a:noFill/>
        </p:spPr>
        <p:txBody>
          <a:bodyPr wrap="square" rtlCol="0">
            <a:spAutoFit/>
          </a:bodyPr>
          <a:lstStyle/>
          <a:p>
            <a:r>
              <a:rPr lang="en-US" sz="3200" dirty="0" smtClean="0"/>
              <a:t>10</a:t>
            </a:r>
            <a:endParaRPr lang="en-US" sz="3200" dirty="0"/>
          </a:p>
        </p:txBody>
      </p:sp>
    </p:spTree>
    <p:extLst>
      <p:ext uri="{BB962C8B-B14F-4D97-AF65-F5344CB8AC3E}">
        <p14:creationId xmlns:p14="http://schemas.microsoft.com/office/powerpoint/2010/main" val="4198698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r282zn36sxxg.cloudfront.net/datastreams/f-d%3A2815b63ba26fe33581a5c4473582540987e9c62d35efda2ef01284c6%2BIMAGE_THUMB_POSTCARD%2BIMAGE_THUMB_POSTCARD.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131" y="311295"/>
            <a:ext cx="6578270" cy="410484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444336" y="4665518"/>
            <a:ext cx="9912928" cy="954107"/>
          </a:xfrm>
          <a:prstGeom prst="rect">
            <a:avLst/>
          </a:prstGeom>
          <a:noFill/>
        </p:spPr>
        <p:txBody>
          <a:bodyPr wrap="square" rtlCol="0">
            <a:spAutoFit/>
          </a:bodyPr>
          <a:lstStyle/>
          <a:p>
            <a:pPr algn="ctr"/>
            <a:r>
              <a:rPr lang="en-US" sz="2800" dirty="0" smtClean="0"/>
              <a:t>Calculate the net force applied to the soccer ball in the picture above.  Record the net force in the grid provided.</a:t>
            </a:r>
            <a:endParaRPr lang="en-US" sz="2800" dirty="0"/>
          </a:p>
        </p:txBody>
      </p:sp>
      <p:sp>
        <p:nvSpPr>
          <p:cNvPr id="16" name="5-Point Star 15"/>
          <p:cNvSpPr/>
          <p:nvPr/>
        </p:nvSpPr>
        <p:spPr>
          <a:xfrm>
            <a:off x="9892145" y="311295"/>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375322" y="720293"/>
            <a:ext cx="592282" cy="584775"/>
          </a:xfrm>
          <a:prstGeom prst="rect">
            <a:avLst/>
          </a:prstGeom>
          <a:noFill/>
        </p:spPr>
        <p:txBody>
          <a:bodyPr wrap="square" rtlCol="0">
            <a:spAutoFit/>
          </a:bodyPr>
          <a:lstStyle/>
          <a:p>
            <a:r>
              <a:rPr lang="en-US" sz="3200" dirty="0" smtClean="0"/>
              <a:t>11</a:t>
            </a:r>
            <a:endParaRPr lang="en-US" sz="3200" dirty="0"/>
          </a:p>
        </p:txBody>
      </p:sp>
    </p:spTree>
    <p:extLst>
      <p:ext uri="{BB962C8B-B14F-4D97-AF65-F5344CB8AC3E}">
        <p14:creationId xmlns:p14="http://schemas.microsoft.com/office/powerpoint/2010/main" val="277145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128" y="302972"/>
            <a:ext cx="5221416" cy="6129001"/>
          </a:xfrm>
          <a:prstGeom prst="rect">
            <a:avLst/>
          </a:prstGeom>
        </p:spPr>
      </p:pic>
      <p:sp>
        <p:nvSpPr>
          <p:cNvPr id="3" name="TextBox 2"/>
          <p:cNvSpPr txBox="1"/>
          <p:nvPr/>
        </p:nvSpPr>
        <p:spPr>
          <a:xfrm>
            <a:off x="6785264" y="571500"/>
            <a:ext cx="4852554" cy="5539978"/>
          </a:xfrm>
          <a:prstGeom prst="rect">
            <a:avLst/>
          </a:prstGeom>
          <a:noFill/>
        </p:spPr>
        <p:txBody>
          <a:bodyPr wrap="square" rtlCol="0">
            <a:spAutoFit/>
          </a:bodyPr>
          <a:lstStyle/>
          <a:p>
            <a:r>
              <a:rPr lang="en-US" sz="2800" dirty="0" smtClean="0"/>
              <a:t>Using the dichotomous key, identify the organism in the picture.</a:t>
            </a:r>
          </a:p>
          <a:p>
            <a:endParaRPr lang="en-US" sz="2800" dirty="0"/>
          </a:p>
          <a:p>
            <a:endParaRPr lang="en-US" sz="2800" dirty="0" smtClean="0"/>
          </a:p>
          <a:p>
            <a:pPr marL="342900" indent="-342900">
              <a:buAutoNum type="alphaUcPeriod"/>
            </a:pPr>
            <a:r>
              <a:rPr lang="en-US" sz="2800" dirty="0" smtClean="0"/>
              <a:t>  </a:t>
            </a:r>
            <a:r>
              <a:rPr lang="en-US" sz="2800" dirty="0" err="1" smtClean="0"/>
              <a:t>Scorpiones</a:t>
            </a:r>
            <a:endParaRPr lang="en-US" sz="2800" dirty="0" smtClean="0"/>
          </a:p>
          <a:p>
            <a:pPr marL="342900" indent="-342900">
              <a:buAutoNum type="alphaUcPeriod"/>
            </a:pPr>
            <a:endParaRPr lang="en-US" sz="2800" dirty="0"/>
          </a:p>
          <a:p>
            <a:pPr marL="342900" indent="-342900">
              <a:buAutoNum type="alphaUcPeriod"/>
            </a:pPr>
            <a:r>
              <a:rPr lang="en-US" sz="2800" dirty="0" smtClean="0"/>
              <a:t>  </a:t>
            </a:r>
            <a:r>
              <a:rPr lang="en-US" sz="2800" dirty="0" err="1" smtClean="0"/>
              <a:t>Acari</a:t>
            </a:r>
            <a:endParaRPr lang="en-US" sz="2800" dirty="0" smtClean="0"/>
          </a:p>
          <a:p>
            <a:pPr marL="342900" indent="-342900">
              <a:buAutoNum type="alphaUcPeriod"/>
            </a:pPr>
            <a:endParaRPr lang="en-US" sz="2800" dirty="0"/>
          </a:p>
          <a:p>
            <a:pPr marL="342900" indent="-342900">
              <a:buAutoNum type="alphaUcPeriod"/>
            </a:pPr>
            <a:r>
              <a:rPr lang="en-US" sz="2800" dirty="0" smtClean="0"/>
              <a:t>  </a:t>
            </a:r>
            <a:r>
              <a:rPr lang="en-US" sz="2800" dirty="0" err="1" smtClean="0"/>
              <a:t>Pseudoscorpiones</a:t>
            </a:r>
            <a:endParaRPr lang="en-US" sz="2800" dirty="0" smtClean="0"/>
          </a:p>
          <a:p>
            <a:pPr marL="342900" indent="-342900">
              <a:buAutoNum type="alphaUcPeriod"/>
            </a:pPr>
            <a:endParaRPr lang="en-US" sz="2800" dirty="0"/>
          </a:p>
          <a:p>
            <a:pPr marL="342900" indent="-342900">
              <a:buAutoNum type="alphaUcPeriod"/>
            </a:pPr>
            <a:r>
              <a:rPr lang="en-US" sz="2800" dirty="0" smtClean="0"/>
              <a:t>  </a:t>
            </a:r>
            <a:r>
              <a:rPr lang="en-US" sz="2800" dirty="0" err="1" smtClean="0"/>
              <a:t>Opiliones</a:t>
            </a:r>
            <a:endParaRPr lang="en-US" sz="2800" dirty="0" smtClean="0"/>
          </a:p>
          <a:p>
            <a:pPr marL="342900" indent="-342900">
              <a:buAutoNum type="alphaUcPeriod"/>
            </a:pPr>
            <a:endParaRPr lang="en-US" dirty="0"/>
          </a:p>
        </p:txBody>
      </p:sp>
      <p:sp>
        <p:nvSpPr>
          <p:cNvPr id="4" name="5-Point Star 3"/>
          <p:cNvSpPr/>
          <p:nvPr/>
        </p:nvSpPr>
        <p:spPr>
          <a:xfrm>
            <a:off x="10245436" y="5029200"/>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728613" y="5526703"/>
            <a:ext cx="592282" cy="584775"/>
          </a:xfrm>
          <a:prstGeom prst="rect">
            <a:avLst/>
          </a:prstGeom>
          <a:noFill/>
        </p:spPr>
        <p:txBody>
          <a:bodyPr wrap="square" rtlCol="0">
            <a:spAutoFit/>
          </a:bodyPr>
          <a:lstStyle/>
          <a:p>
            <a:r>
              <a:rPr lang="en-US" sz="3200" dirty="0" smtClean="0"/>
              <a:t>12</a:t>
            </a:r>
            <a:endParaRPr lang="en-US" sz="3200" dirty="0"/>
          </a:p>
        </p:txBody>
      </p:sp>
    </p:spTree>
    <p:extLst>
      <p:ext uri="{BB962C8B-B14F-4D97-AF65-F5344CB8AC3E}">
        <p14:creationId xmlns:p14="http://schemas.microsoft.com/office/powerpoint/2010/main" val="1618197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8636" y="644236"/>
            <a:ext cx="9144000" cy="4832092"/>
          </a:xfrm>
          <a:prstGeom prst="rect">
            <a:avLst/>
          </a:prstGeom>
        </p:spPr>
        <p:txBody>
          <a:bodyPr wrap="square">
            <a:spAutoFit/>
          </a:bodyPr>
          <a:lstStyle/>
          <a:p>
            <a:r>
              <a:rPr lang="en-US" sz="2800" dirty="0">
                <a:latin typeface="Gill Sans MT" panose="020B0502020104020203" pitchFamily="34" charset="0"/>
              </a:rPr>
              <a:t>Which structure can form as a result of a divergent plate boundary</a:t>
            </a:r>
            <a:r>
              <a:rPr lang="en-US" sz="2800" dirty="0" smtClean="0">
                <a:latin typeface="Gill Sans MT" panose="020B0502020104020203" pitchFamily="34" charset="0"/>
              </a:rPr>
              <a:t>?</a:t>
            </a:r>
          </a:p>
          <a:p>
            <a:endParaRPr lang="en-US" sz="2800" dirty="0">
              <a:latin typeface="Gill Sans MT" panose="020B0502020104020203" pitchFamily="34" charset="0"/>
            </a:endParaRPr>
          </a:p>
          <a:p>
            <a:pPr marL="514350" indent="-514350">
              <a:buAutoNum type="alphaUcPeriod"/>
            </a:pPr>
            <a:r>
              <a:rPr lang="en-US" sz="2800" dirty="0" smtClean="0">
                <a:latin typeface="Gill Sans MT" panose="020B0502020104020203" pitchFamily="34" charset="0"/>
              </a:rPr>
              <a:t>a </a:t>
            </a:r>
            <a:r>
              <a:rPr lang="en-US" sz="2800" dirty="0">
                <a:latin typeface="Gill Sans MT" panose="020B0502020104020203" pitchFamily="34" charset="0"/>
              </a:rPr>
              <a:t>continental volcanic arc, due to the collision of two </a:t>
            </a:r>
            <a:r>
              <a:rPr lang="en-US" sz="2800" dirty="0" smtClean="0">
                <a:latin typeface="Gill Sans MT" panose="020B0502020104020203" pitchFamily="34" charset="0"/>
              </a:rPr>
              <a:t>plates</a:t>
            </a:r>
          </a:p>
          <a:p>
            <a:endParaRPr lang="en-US" sz="2800" dirty="0">
              <a:latin typeface="Gill Sans MT" panose="020B0502020104020203" pitchFamily="34" charset="0"/>
            </a:endParaRPr>
          </a:p>
          <a:p>
            <a:pPr marL="514350" indent="-514350">
              <a:buAutoNum type="alphaUcPeriod" startAt="2"/>
            </a:pPr>
            <a:r>
              <a:rPr lang="en-US" sz="2800" dirty="0" smtClean="0">
                <a:latin typeface="Gill Sans MT" panose="020B0502020104020203" pitchFamily="34" charset="0"/>
              </a:rPr>
              <a:t>a </a:t>
            </a:r>
            <a:r>
              <a:rPr lang="en-US" sz="2800" dirty="0">
                <a:latin typeface="Gill Sans MT" panose="020B0502020104020203" pitchFamily="34" charset="0"/>
              </a:rPr>
              <a:t>continental mountain, due to the collision of two </a:t>
            </a:r>
            <a:r>
              <a:rPr lang="en-US" sz="2800" dirty="0" smtClean="0">
                <a:latin typeface="Gill Sans MT" panose="020B0502020104020203" pitchFamily="34" charset="0"/>
              </a:rPr>
              <a:t>plates</a:t>
            </a:r>
          </a:p>
          <a:p>
            <a:endParaRPr lang="en-US" sz="2800" dirty="0">
              <a:latin typeface="Gill Sans MT" panose="020B0502020104020203" pitchFamily="34" charset="0"/>
            </a:endParaRPr>
          </a:p>
          <a:p>
            <a:pPr marL="514350" indent="-514350">
              <a:buAutoNum type="alphaUcPeriod" startAt="3"/>
            </a:pPr>
            <a:r>
              <a:rPr lang="en-US" sz="2800" dirty="0" smtClean="0">
                <a:latin typeface="Gill Sans MT" panose="020B0502020104020203" pitchFamily="34" charset="0"/>
              </a:rPr>
              <a:t>a </a:t>
            </a:r>
            <a:r>
              <a:rPr lang="en-US" sz="2800" dirty="0">
                <a:latin typeface="Gill Sans MT" panose="020B0502020104020203" pitchFamily="34" charset="0"/>
              </a:rPr>
              <a:t>mid-ocean ridge, due to the separation of two </a:t>
            </a:r>
            <a:r>
              <a:rPr lang="en-US" sz="2800" dirty="0" smtClean="0">
                <a:latin typeface="Gill Sans MT" panose="020B0502020104020203" pitchFamily="34" charset="0"/>
              </a:rPr>
              <a:t>plates</a:t>
            </a:r>
          </a:p>
          <a:p>
            <a:endParaRPr lang="en-US" sz="2800" dirty="0">
              <a:latin typeface="Gill Sans MT" panose="020B0502020104020203" pitchFamily="34" charset="0"/>
            </a:endParaRPr>
          </a:p>
          <a:p>
            <a:pPr marL="514350" indent="-514350">
              <a:buAutoNum type="alphaUcPeriod" startAt="4"/>
            </a:pPr>
            <a:r>
              <a:rPr lang="en-US" sz="2800" dirty="0" smtClean="0">
                <a:latin typeface="Gill Sans MT" panose="020B0502020104020203" pitchFamily="34" charset="0"/>
              </a:rPr>
              <a:t>an </a:t>
            </a:r>
            <a:r>
              <a:rPr lang="en-US" sz="2800" dirty="0">
                <a:latin typeface="Gill Sans MT" panose="020B0502020104020203" pitchFamily="34" charset="0"/>
              </a:rPr>
              <a:t>ocean trench, due to the separation of two </a:t>
            </a:r>
            <a:r>
              <a:rPr lang="en-US" sz="2800" dirty="0" smtClean="0">
                <a:latin typeface="Gill Sans MT" panose="020B0502020104020203" pitchFamily="34" charset="0"/>
              </a:rPr>
              <a:t>plates</a:t>
            </a:r>
          </a:p>
        </p:txBody>
      </p:sp>
      <p:sp>
        <p:nvSpPr>
          <p:cNvPr id="3" name="5-Point Star 2"/>
          <p:cNvSpPr/>
          <p:nvPr/>
        </p:nvSpPr>
        <p:spPr>
          <a:xfrm>
            <a:off x="10245437" y="225965"/>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728614" y="736494"/>
            <a:ext cx="592282" cy="584775"/>
          </a:xfrm>
          <a:prstGeom prst="rect">
            <a:avLst/>
          </a:prstGeom>
          <a:noFill/>
        </p:spPr>
        <p:txBody>
          <a:bodyPr wrap="square" rtlCol="0">
            <a:spAutoFit/>
          </a:bodyPr>
          <a:lstStyle/>
          <a:p>
            <a:r>
              <a:rPr lang="en-US" sz="3200" dirty="0" smtClean="0"/>
              <a:t>13</a:t>
            </a:r>
            <a:endParaRPr lang="en-US" sz="3200" dirty="0"/>
          </a:p>
        </p:txBody>
      </p:sp>
    </p:spTree>
    <p:extLst>
      <p:ext uri="{BB962C8B-B14F-4D97-AF65-F5344CB8AC3E}">
        <p14:creationId xmlns:p14="http://schemas.microsoft.com/office/powerpoint/2010/main" val="3737917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773" y="520086"/>
            <a:ext cx="4166755" cy="5569563"/>
          </a:xfrm>
          <a:prstGeom prst="rect">
            <a:avLst/>
          </a:prstGeom>
        </p:spPr>
      </p:pic>
      <p:sp>
        <p:nvSpPr>
          <p:cNvPr id="3" name="Rectangle 2"/>
          <p:cNvSpPr/>
          <p:nvPr/>
        </p:nvSpPr>
        <p:spPr>
          <a:xfrm>
            <a:off x="5891645" y="834752"/>
            <a:ext cx="5912428" cy="4524315"/>
          </a:xfrm>
          <a:prstGeom prst="rect">
            <a:avLst/>
          </a:prstGeom>
        </p:spPr>
        <p:txBody>
          <a:bodyPr wrap="square">
            <a:spAutoFit/>
          </a:bodyPr>
          <a:lstStyle/>
          <a:p>
            <a:r>
              <a:rPr lang="en-US" sz="2400" dirty="0"/>
              <a:t>A disease causes the rabbit population to decline drastically. How would </a:t>
            </a:r>
            <a:r>
              <a:rPr lang="en-US" sz="2400" dirty="0" smtClean="0"/>
              <a:t>this decline </a:t>
            </a:r>
            <a:r>
              <a:rPr lang="en-US" sz="2400" dirty="0"/>
              <a:t>in the rabbit population impact the community</a:t>
            </a:r>
            <a:r>
              <a:rPr lang="en-US" sz="2400" dirty="0" smtClean="0"/>
              <a:t>?</a:t>
            </a:r>
          </a:p>
          <a:p>
            <a:endParaRPr lang="en-US" sz="2400" dirty="0"/>
          </a:p>
          <a:p>
            <a:pPr marL="457200" indent="-457200">
              <a:buAutoNum type="alphaUcPeriod"/>
            </a:pPr>
            <a:r>
              <a:rPr lang="en-US" sz="2400" dirty="0" smtClean="0"/>
              <a:t>The </a:t>
            </a:r>
            <a:r>
              <a:rPr lang="en-US" sz="2400" dirty="0"/>
              <a:t>mouse population would decrease</a:t>
            </a:r>
            <a:r>
              <a:rPr lang="en-US" sz="2400" dirty="0" smtClean="0"/>
              <a:t>.</a:t>
            </a:r>
          </a:p>
          <a:p>
            <a:endParaRPr lang="en-US" sz="2400" dirty="0"/>
          </a:p>
          <a:p>
            <a:pPr marL="457200" indent="-457200">
              <a:buAutoNum type="alphaUcPeriod" startAt="2"/>
            </a:pPr>
            <a:r>
              <a:rPr lang="en-US" sz="2400" dirty="0" smtClean="0"/>
              <a:t>The </a:t>
            </a:r>
            <a:r>
              <a:rPr lang="en-US" sz="2400" dirty="0"/>
              <a:t>grasshopper population would decrease</a:t>
            </a:r>
            <a:r>
              <a:rPr lang="en-US" sz="2400" dirty="0" smtClean="0"/>
              <a:t>.</a:t>
            </a:r>
          </a:p>
          <a:p>
            <a:endParaRPr lang="en-US" sz="2400" dirty="0"/>
          </a:p>
          <a:p>
            <a:pPr marL="457200" indent="-457200">
              <a:buAutoNum type="alphaUcPeriod" startAt="3"/>
            </a:pPr>
            <a:r>
              <a:rPr lang="en-US" sz="2400" dirty="0" smtClean="0"/>
              <a:t>The owl </a:t>
            </a:r>
            <a:r>
              <a:rPr lang="en-US" sz="2400" dirty="0"/>
              <a:t>population would decrease</a:t>
            </a:r>
            <a:r>
              <a:rPr lang="en-US" sz="2400" dirty="0" smtClean="0"/>
              <a:t>.</a:t>
            </a:r>
          </a:p>
          <a:p>
            <a:endParaRPr lang="en-US" sz="2400" dirty="0"/>
          </a:p>
          <a:p>
            <a:r>
              <a:rPr lang="en-US" sz="2400" dirty="0" smtClean="0"/>
              <a:t>D.   </a:t>
            </a:r>
            <a:r>
              <a:rPr lang="en-US" sz="2400" dirty="0"/>
              <a:t>The snake population would decrease.</a:t>
            </a:r>
          </a:p>
        </p:txBody>
      </p:sp>
      <p:sp>
        <p:nvSpPr>
          <p:cNvPr id="4" name="5-Point Star 3"/>
          <p:cNvSpPr/>
          <p:nvPr/>
        </p:nvSpPr>
        <p:spPr>
          <a:xfrm>
            <a:off x="10245437" y="5359067"/>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728614" y="5797261"/>
            <a:ext cx="592282" cy="584775"/>
          </a:xfrm>
          <a:prstGeom prst="rect">
            <a:avLst/>
          </a:prstGeom>
          <a:noFill/>
        </p:spPr>
        <p:txBody>
          <a:bodyPr wrap="square" rtlCol="0">
            <a:spAutoFit/>
          </a:bodyPr>
          <a:lstStyle/>
          <a:p>
            <a:r>
              <a:rPr lang="en-US" sz="3200" dirty="0" smtClean="0"/>
              <a:t>14</a:t>
            </a:r>
            <a:endParaRPr lang="en-US" sz="3200" dirty="0"/>
          </a:p>
        </p:txBody>
      </p:sp>
    </p:spTree>
    <p:extLst>
      <p:ext uri="{BB962C8B-B14F-4D97-AF65-F5344CB8AC3E}">
        <p14:creationId xmlns:p14="http://schemas.microsoft.com/office/powerpoint/2010/main" val="2059909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407" y="1018310"/>
            <a:ext cx="5674336" cy="3480954"/>
          </a:xfrm>
          <a:prstGeom prst="rect">
            <a:avLst/>
          </a:prstGeom>
        </p:spPr>
      </p:pic>
      <p:sp>
        <p:nvSpPr>
          <p:cNvPr id="3" name="TextBox 2"/>
          <p:cNvSpPr txBox="1"/>
          <p:nvPr/>
        </p:nvSpPr>
        <p:spPr>
          <a:xfrm>
            <a:off x="6961908" y="322117"/>
            <a:ext cx="4655127" cy="5262979"/>
          </a:xfrm>
          <a:prstGeom prst="rect">
            <a:avLst/>
          </a:prstGeom>
          <a:noFill/>
        </p:spPr>
        <p:txBody>
          <a:bodyPr wrap="square" rtlCol="0">
            <a:spAutoFit/>
          </a:bodyPr>
          <a:lstStyle/>
          <a:p>
            <a:pPr algn="ctr"/>
            <a:r>
              <a:rPr lang="en-US" sz="2800" dirty="0" smtClean="0"/>
              <a:t>If today the Earth is at position 2 what season will Earth experience in the Southern </a:t>
            </a:r>
            <a:r>
              <a:rPr lang="en-US" sz="2800" dirty="0"/>
              <a:t>H</a:t>
            </a:r>
            <a:r>
              <a:rPr lang="en-US" sz="2800" dirty="0" smtClean="0"/>
              <a:t>emisphere in nine months?</a:t>
            </a:r>
          </a:p>
          <a:p>
            <a:endParaRPr lang="en-US" sz="2800" dirty="0"/>
          </a:p>
          <a:p>
            <a:pPr marL="342900" indent="-342900">
              <a:buAutoNum type="alphaUcPeriod"/>
            </a:pPr>
            <a:r>
              <a:rPr lang="en-US" sz="2800" dirty="0" smtClean="0"/>
              <a:t>Spring</a:t>
            </a:r>
          </a:p>
          <a:p>
            <a:pPr marL="342900" indent="-342900">
              <a:buAutoNum type="alphaUcPeriod"/>
            </a:pPr>
            <a:endParaRPr lang="en-US" sz="2800" dirty="0"/>
          </a:p>
          <a:p>
            <a:pPr marL="342900" indent="-342900">
              <a:buAutoNum type="alphaUcPeriod"/>
            </a:pPr>
            <a:r>
              <a:rPr lang="en-US" sz="2800" dirty="0" smtClean="0"/>
              <a:t>Summer</a:t>
            </a:r>
          </a:p>
          <a:p>
            <a:pPr marL="342900" indent="-342900">
              <a:buAutoNum type="alphaUcPeriod"/>
            </a:pPr>
            <a:endParaRPr lang="en-US" sz="2800" dirty="0"/>
          </a:p>
          <a:p>
            <a:pPr marL="342900" indent="-342900">
              <a:buAutoNum type="alphaUcPeriod"/>
            </a:pPr>
            <a:r>
              <a:rPr lang="en-US" sz="2800" dirty="0" smtClean="0"/>
              <a:t>Winter</a:t>
            </a:r>
          </a:p>
          <a:p>
            <a:pPr marL="342900" indent="-342900">
              <a:buAutoNum type="alphaUcPeriod"/>
            </a:pPr>
            <a:endParaRPr lang="en-US" sz="2800" dirty="0"/>
          </a:p>
          <a:p>
            <a:pPr marL="342900" indent="-342900">
              <a:buAutoNum type="alphaUcPeriod"/>
            </a:pPr>
            <a:r>
              <a:rPr lang="en-US" sz="2800" dirty="0" smtClean="0"/>
              <a:t>Fall</a:t>
            </a:r>
            <a:endParaRPr lang="en-US" sz="2800" dirty="0"/>
          </a:p>
        </p:txBody>
      </p:sp>
      <p:sp>
        <p:nvSpPr>
          <p:cNvPr id="4" name="5-Point Star 3"/>
          <p:cNvSpPr/>
          <p:nvPr/>
        </p:nvSpPr>
        <p:spPr>
          <a:xfrm>
            <a:off x="10058399" y="5161646"/>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541576" y="5642228"/>
            <a:ext cx="592282" cy="584775"/>
          </a:xfrm>
          <a:prstGeom prst="rect">
            <a:avLst/>
          </a:prstGeom>
          <a:noFill/>
        </p:spPr>
        <p:txBody>
          <a:bodyPr wrap="square" rtlCol="0">
            <a:spAutoFit/>
          </a:bodyPr>
          <a:lstStyle/>
          <a:p>
            <a:r>
              <a:rPr lang="en-US" sz="3200" dirty="0" smtClean="0"/>
              <a:t>15</a:t>
            </a:r>
            <a:endParaRPr lang="en-US" sz="3200" dirty="0"/>
          </a:p>
        </p:txBody>
      </p:sp>
    </p:spTree>
    <p:extLst>
      <p:ext uri="{BB962C8B-B14F-4D97-AF65-F5344CB8AC3E}">
        <p14:creationId xmlns:p14="http://schemas.microsoft.com/office/powerpoint/2010/main" val="1451151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5194" y="583559"/>
            <a:ext cx="5480178" cy="5287303"/>
          </a:xfrm>
          <a:prstGeom prst="rect">
            <a:avLst/>
          </a:prstGeom>
        </p:spPr>
      </p:pic>
      <p:sp>
        <p:nvSpPr>
          <p:cNvPr id="3" name="TextBox 2"/>
          <p:cNvSpPr txBox="1"/>
          <p:nvPr/>
        </p:nvSpPr>
        <p:spPr>
          <a:xfrm>
            <a:off x="7377545" y="583559"/>
            <a:ext cx="4208319" cy="2862322"/>
          </a:xfrm>
          <a:prstGeom prst="rect">
            <a:avLst/>
          </a:prstGeom>
          <a:noFill/>
        </p:spPr>
        <p:txBody>
          <a:bodyPr wrap="square" rtlCol="0">
            <a:spAutoFit/>
          </a:bodyPr>
          <a:lstStyle/>
          <a:p>
            <a:pPr algn="ctr"/>
            <a:r>
              <a:rPr lang="en-US" sz="3600" dirty="0" smtClean="0"/>
              <a:t>What is the average speed of Car C in four hours?  Record your calculation in the grid provided.</a:t>
            </a:r>
            <a:endParaRPr lang="en-US" sz="3600" dirty="0"/>
          </a:p>
        </p:txBody>
      </p:sp>
      <p:sp>
        <p:nvSpPr>
          <p:cNvPr id="4" name="5-Point Star 3"/>
          <p:cNvSpPr/>
          <p:nvPr/>
        </p:nvSpPr>
        <p:spPr>
          <a:xfrm>
            <a:off x="10131136" y="5255165"/>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614313" y="5755303"/>
            <a:ext cx="592282" cy="584775"/>
          </a:xfrm>
          <a:prstGeom prst="rect">
            <a:avLst/>
          </a:prstGeom>
          <a:noFill/>
        </p:spPr>
        <p:txBody>
          <a:bodyPr wrap="square" rtlCol="0">
            <a:spAutoFit/>
          </a:bodyPr>
          <a:lstStyle/>
          <a:p>
            <a:r>
              <a:rPr lang="en-US" sz="3200" dirty="0" smtClean="0"/>
              <a:t>16</a:t>
            </a:r>
            <a:endParaRPr lang="en-US" sz="3200" dirty="0"/>
          </a:p>
        </p:txBody>
      </p:sp>
    </p:spTree>
    <p:extLst>
      <p:ext uri="{BB962C8B-B14F-4D97-AF65-F5344CB8AC3E}">
        <p14:creationId xmlns:p14="http://schemas.microsoft.com/office/powerpoint/2010/main" val="882242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76969" y="202113"/>
            <a:ext cx="7065819" cy="3060632"/>
          </a:xfrm>
          <a:prstGeom prst="rect">
            <a:avLst/>
          </a:prstGeom>
        </p:spPr>
      </p:pic>
      <p:sp>
        <p:nvSpPr>
          <p:cNvPr id="3" name="TextBox 2"/>
          <p:cNvSpPr txBox="1"/>
          <p:nvPr/>
        </p:nvSpPr>
        <p:spPr>
          <a:xfrm>
            <a:off x="1289784" y="3262745"/>
            <a:ext cx="9840191" cy="3170099"/>
          </a:xfrm>
          <a:prstGeom prst="rect">
            <a:avLst/>
          </a:prstGeom>
          <a:noFill/>
        </p:spPr>
        <p:txBody>
          <a:bodyPr wrap="square" rtlCol="0">
            <a:spAutoFit/>
          </a:bodyPr>
          <a:lstStyle/>
          <a:p>
            <a:r>
              <a:rPr lang="en-US" sz="2000" dirty="0" smtClean="0"/>
              <a:t>Which part of the windmill system above directly changes mechanical energy to electrical energy?</a:t>
            </a:r>
          </a:p>
          <a:p>
            <a:endParaRPr lang="en-US" sz="2000" dirty="0"/>
          </a:p>
          <a:p>
            <a:pPr marL="342900" indent="-342900">
              <a:buAutoNum type="alphaUcPeriod"/>
            </a:pPr>
            <a:r>
              <a:rPr lang="en-US" sz="2000" dirty="0" smtClean="0"/>
              <a:t>Rotor</a:t>
            </a:r>
          </a:p>
          <a:p>
            <a:pPr marL="342900" indent="-342900">
              <a:buAutoNum type="alphaUcPeriod"/>
            </a:pPr>
            <a:endParaRPr lang="en-US" sz="2000" dirty="0" smtClean="0"/>
          </a:p>
          <a:p>
            <a:pPr marL="342900" indent="-342900">
              <a:buAutoNum type="alphaUcPeriod"/>
            </a:pPr>
            <a:r>
              <a:rPr lang="en-US" sz="2000" dirty="0" smtClean="0"/>
              <a:t>Generator</a:t>
            </a:r>
          </a:p>
          <a:p>
            <a:pPr marL="342900" indent="-342900">
              <a:buAutoNum type="alphaUcPeriod"/>
            </a:pPr>
            <a:endParaRPr lang="en-US" sz="2000" dirty="0"/>
          </a:p>
          <a:p>
            <a:pPr marL="342900" indent="-342900">
              <a:buAutoNum type="alphaUcPeriod"/>
            </a:pPr>
            <a:r>
              <a:rPr lang="en-US" sz="2000" dirty="0" smtClean="0"/>
              <a:t>Wire</a:t>
            </a:r>
          </a:p>
          <a:p>
            <a:pPr marL="342900" indent="-342900">
              <a:buAutoNum type="alphaUcPeriod"/>
            </a:pPr>
            <a:endParaRPr lang="en-US" sz="2000" dirty="0"/>
          </a:p>
          <a:p>
            <a:pPr marL="342900" indent="-342900">
              <a:buAutoNum type="alphaUcPeriod"/>
            </a:pPr>
            <a:r>
              <a:rPr lang="en-US" sz="2000" dirty="0" smtClean="0"/>
              <a:t>streetlight</a:t>
            </a:r>
            <a:endParaRPr lang="en-US" sz="2000" dirty="0"/>
          </a:p>
        </p:txBody>
      </p:sp>
      <p:sp>
        <p:nvSpPr>
          <p:cNvPr id="4" name="5-Point Star 3"/>
          <p:cNvSpPr/>
          <p:nvPr/>
        </p:nvSpPr>
        <p:spPr>
          <a:xfrm>
            <a:off x="10203873" y="329656"/>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687050" y="855267"/>
            <a:ext cx="592282" cy="584775"/>
          </a:xfrm>
          <a:prstGeom prst="rect">
            <a:avLst/>
          </a:prstGeom>
          <a:noFill/>
        </p:spPr>
        <p:txBody>
          <a:bodyPr wrap="square" rtlCol="0">
            <a:spAutoFit/>
          </a:bodyPr>
          <a:lstStyle/>
          <a:p>
            <a:r>
              <a:rPr lang="en-US" sz="3200" dirty="0" smtClean="0"/>
              <a:t>17</a:t>
            </a:r>
            <a:endParaRPr lang="en-US" sz="3200" dirty="0"/>
          </a:p>
        </p:txBody>
      </p:sp>
    </p:spTree>
    <p:extLst>
      <p:ext uri="{BB962C8B-B14F-4D97-AF65-F5344CB8AC3E}">
        <p14:creationId xmlns:p14="http://schemas.microsoft.com/office/powerpoint/2010/main" val="4211838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861" y="1340427"/>
            <a:ext cx="6532703" cy="3168361"/>
          </a:xfrm>
          <a:prstGeom prst="rect">
            <a:avLst/>
          </a:prstGeom>
        </p:spPr>
      </p:pic>
      <p:sp>
        <p:nvSpPr>
          <p:cNvPr id="3" name="TextBox 2"/>
          <p:cNvSpPr txBox="1"/>
          <p:nvPr/>
        </p:nvSpPr>
        <p:spPr>
          <a:xfrm>
            <a:off x="8333509" y="665018"/>
            <a:ext cx="3117273" cy="5509200"/>
          </a:xfrm>
          <a:prstGeom prst="rect">
            <a:avLst/>
          </a:prstGeom>
          <a:noFill/>
        </p:spPr>
        <p:txBody>
          <a:bodyPr wrap="square" rtlCol="0">
            <a:spAutoFit/>
          </a:bodyPr>
          <a:lstStyle/>
          <a:p>
            <a:r>
              <a:rPr lang="en-US" sz="3200" dirty="0" smtClean="0"/>
              <a:t>At which position will the waning crescent appear?</a:t>
            </a:r>
          </a:p>
          <a:p>
            <a:endParaRPr lang="en-US" sz="3200" dirty="0"/>
          </a:p>
          <a:p>
            <a:pPr marL="342900" indent="-342900">
              <a:buAutoNum type="alphaUcPeriod"/>
            </a:pPr>
            <a:r>
              <a:rPr lang="en-US" sz="3200" dirty="0" smtClean="0"/>
              <a:t>  Position 5</a:t>
            </a:r>
          </a:p>
          <a:p>
            <a:pPr marL="342900" indent="-342900">
              <a:buAutoNum type="alphaUcPeriod"/>
            </a:pPr>
            <a:endParaRPr lang="en-US" sz="3200" dirty="0"/>
          </a:p>
          <a:p>
            <a:pPr marL="342900" indent="-342900">
              <a:buAutoNum type="alphaUcPeriod"/>
            </a:pPr>
            <a:r>
              <a:rPr lang="en-US" sz="3200" dirty="0" smtClean="0"/>
              <a:t>  Position  8</a:t>
            </a:r>
          </a:p>
          <a:p>
            <a:pPr marL="342900" indent="-342900">
              <a:buAutoNum type="alphaUcPeriod"/>
            </a:pPr>
            <a:endParaRPr lang="en-US" sz="3200" dirty="0"/>
          </a:p>
          <a:p>
            <a:pPr marL="342900" indent="-342900">
              <a:buAutoNum type="alphaUcPeriod"/>
            </a:pPr>
            <a:r>
              <a:rPr lang="en-US" sz="3200" dirty="0" smtClean="0"/>
              <a:t>  Position   2</a:t>
            </a:r>
          </a:p>
          <a:p>
            <a:pPr marL="342900" indent="-342900">
              <a:buAutoNum type="alphaUcPeriod"/>
            </a:pPr>
            <a:endParaRPr lang="en-US" sz="3200" dirty="0"/>
          </a:p>
          <a:p>
            <a:pPr marL="342900" indent="-342900">
              <a:buAutoNum type="alphaUcPeriod"/>
            </a:pPr>
            <a:r>
              <a:rPr lang="en-US" sz="3200" dirty="0" smtClean="0"/>
              <a:t>  Position  4</a:t>
            </a:r>
            <a:endParaRPr lang="en-US" sz="3200" dirty="0"/>
          </a:p>
        </p:txBody>
      </p:sp>
      <p:sp>
        <p:nvSpPr>
          <p:cNvPr id="4" name="5-Point Star 3"/>
          <p:cNvSpPr/>
          <p:nvPr/>
        </p:nvSpPr>
        <p:spPr>
          <a:xfrm>
            <a:off x="935182" y="5078519"/>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18359" y="5589443"/>
            <a:ext cx="592282" cy="584775"/>
          </a:xfrm>
          <a:prstGeom prst="rect">
            <a:avLst/>
          </a:prstGeom>
          <a:noFill/>
        </p:spPr>
        <p:txBody>
          <a:bodyPr wrap="square" rtlCol="0">
            <a:spAutoFit/>
          </a:bodyPr>
          <a:lstStyle/>
          <a:p>
            <a:r>
              <a:rPr lang="en-US" sz="3200" dirty="0" smtClean="0"/>
              <a:t>18</a:t>
            </a:r>
            <a:endParaRPr lang="en-US" sz="3200" dirty="0"/>
          </a:p>
        </p:txBody>
      </p:sp>
    </p:spTree>
    <p:extLst>
      <p:ext uri="{BB962C8B-B14F-4D97-AF65-F5344CB8AC3E}">
        <p14:creationId xmlns:p14="http://schemas.microsoft.com/office/powerpoint/2010/main" val="1829805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9342" y="194792"/>
            <a:ext cx="7742412" cy="3957669"/>
          </a:xfrm>
          <a:prstGeom prst="rect">
            <a:avLst/>
          </a:prstGeom>
        </p:spPr>
      </p:pic>
      <p:sp>
        <p:nvSpPr>
          <p:cNvPr id="3" name="TextBox 2"/>
          <p:cNvSpPr txBox="1"/>
          <p:nvPr/>
        </p:nvSpPr>
        <p:spPr>
          <a:xfrm>
            <a:off x="1423555" y="4405745"/>
            <a:ext cx="9860972" cy="1815882"/>
          </a:xfrm>
          <a:prstGeom prst="rect">
            <a:avLst/>
          </a:prstGeom>
          <a:noFill/>
        </p:spPr>
        <p:txBody>
          <a:bodyPr wrap="square" rtlCol="0">
            <a:spAutoFit/>
          </a:bodyPr>
          <a:lstStyle/>
          <a:p>
            <a:r>
              <a:rPr lang="en-US" sz="2800" dirty="0" smtClean="0"/>
              <a:t>Which of the following pairs of elements shows an increase in the atomic number and a decrease in the atomic mass?</a:t>
            </a:r>
          </a:p>
          <a:p>
            <a:endParaRPr lang="en-US" sz="2800" dirty="0"/>
          </a:p>
          <a:p>
            <a:r>
              <a:rPr lang="en-US" sz="2800" dirty="0" smtClean="0"/>
              <a:t>A.  Ag to </a:t>
            </a:r>
            <a:r>
              <a:rPr lang="en-US" sz="2800" dirty="0" err="1" smtClean="0"/>
              <a:t>Pd</a:t>
            </a:r>
            <a:r>
              <a:rPr lang="en-US" sz="2800" dirty="0" smtClean="0"/>
              <a:t>      B.  Co to Ni       C.  Ge to Sn     D.  Cr to Mo</a:t>
            </a:r>
            <a:endParaRPr lang="en-US" sz="2800" dirty="0"/>
          </a:p>
        </p:txBody>
      </p:sp>
      <p:sp>
        <p:nvSpPr>
          <p:cNvPr id="5" name="5-Point Star 4"/>
          <p:cNvSpPr/>
          <p:nvPr/>
        </p:nvSpPr>
        <p:spPr>
          <a:xfrm>
            <a:off x="10287000" y="194792"/>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868891" y="603790"/>
            <a:ext cx="394854" cy="584775"/>
          </a:xfrm>
          <a:prstGeom prst="rect">
            <a:avLst/>
          </a:prstGeom>
          <a:noFill/>
        </p:spPr>
        <p:txBody>
          <a:bodyPr wrap="square" rtlCol="0">
            <a:spAutoFit/>
          </a:bodyPr>
          <a:lstStyle/>
          <a:p>
            <a:r>
              <a:rPr lang="en-US" sz="3200" dirty="0" smtClean="0"/>
              <a:t>1</a:t>
            </a:r>
            <a:endParaRPr lang="en-US" sz="3200" dirty="0"/>
          </a:p>
        </p:txBody>
      </p:sp>
    </p:spTree>
    <p:extLst>
      <p:ext uri="{BB962C8B-B14F-4D97-AF65-F5344CB8AC3E}">
        <p14:creationId xmlns:p14="http://schemas.microsoft.com/office/powerpoint/2010/main" val="600591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6845" y="1139571"/>
            <a:ext cx="5913464" cy="3872270"/>
          </a:xfrm>
          <a:prstGeom prst="rect">
            <a:avLst/>
          </a:prstGeom>
        </p:spPr>
      </p:pic>
      <p:sp>
        <p:nvSpPr>
          <p:cNvPr id="3" name="TextBox 2"/>
          <p:cNvSpPr txBox="1"/>
          <p:nvPr/>
        </p:nvSpPr>
        <p:spPr>
          <a:xfrm>
            <a:off x="1371600" y="859016"/>
            <a:ext cx="477982" cy="830997"/>
          </a:xfrm>
          <a:prstGeom prst="rect">
            <a:avLst/>
          </a:prstGeom>
          <a:noFill/>
        </p:spPr>
        <p:txBody>
          <a:bodyPr wrap="square" rtlCol="0">
            <a:spAutoFit/>
          </a:bodyPr>
          <a:lstStyle/>
          <a:p>
            <a:pPr algn="ctr"/>
            <a:endParaRPr lang="en-US" sz="2400" dirty="0" smtClean="0"/>
          </a:p>
          <a:p>
            <a:pPr algn="ctr"/>
            <a:r>
              <a:rPr lang="en-US" sz="2400" dirty="0"/>
              <a:t>1</a:t>
            </a:r>
            <a:r>
              <a:rPr lang="en-US" sz="2400" dirty="0" smtClean="0"/>
              <a:t>.</a:t>
            </a:r>
            <a:endParaRPr lang="en-US" sz="2400" dirty="0"/>
          </a:p>
        </p:txBody>
      </p:sp>
      <p:sp>
        <p:nvSpPr>
          <p:cNvPr id="4" name="TextBox 3"/>
          <p:cNvSpPr txBox="1"/>
          <p:nvPr/>
        </p:nvSpPr>
        <p:spPr>
          <a:xfrm>
            <a:off x="1371600" y="1970568"/>
            <a:ext cx="477982" cy="830997"/>
          </a:xfrm>
          <a:prstGeom prst="rect">
            <a:avLst/>
          </a:prstGeom>
          <a:noFill/>
        </p:spPr>
        <p:txBody>
          <a:bodyPr wrap="square" rtlCol="0">
            <a:spAutoFit/>
          </a:bodyPr>
          <a:lstStyle/>
          <a:p>
            <a:pPr algn="ctr"/>
            <a:endParaRPr lang="en-US" sz="2400" dirty="0" smtClean="0"/>
          </a:p>
          <a:p>
            <a:pPr algn="ctr"/>
            <a:r>
              <a:rPr lang="en-US" sz="2400" dirty="0" smtClean="0"/>
              <a:t>2.</a:t>
            </a:r>
            <a:endParaRPr lang="en-US" sz="2400" dirty="0"/>
          </a:p>
        </p:txBody>
      </p:sp>
      <p:sp>
        <p:nvSpPr>
          <p:cNvPr id="5" name="TextBox 4"/>
          <p:cNvSpPr txBox="1"/>
          <p:nvPr/>
        </p:nvSpPr>
        <p:spPr>
          <a:xfrm>
            <a:off x="1371600" y="2933734"/>
            <a:ext cx="477982" cy="830997"/>
          </a:xfrm>
          <a:prstGeom prst="rect">
            <a:avLst/>
          </a:prstGeom>
          <a:noFill/>
        </p:spPr>
        <p:txBody>
          <a:bodyPr wrap="square" rtlCol="0">
            <a:spAutoFit/>
          </a:bodyPr>
          <a:lstStyle/>
          <a:p>
            <a:pPr algn="ctr"/>
            <a:endParaRPr lang="en-US" sz="2400" dirty="0" smtClean="0"/>
          </a:p>
          <a:p>
            <a:pPr algn="ctr"/>
            <a:r>
              <a:rPr lang="en-US" sz="2400" dirty="0" smtClean="0"/>
              <a:t>3.</a:t>
            </a:r>
            <a:endParaRPr lang="en-US" sz="2400" dirty="0"/>
          </a:p>
        </p:txBody>
      </p:sp>
      <p:sp>
        <p:nvSpPr>
          <p:cNvPr id="6" name="TextBox 5"/>
          <p:cNvSpPr txBox="1"/>
          <p:nvPr/>
        </p:nvSpPr>
        <p:spPr>
          <a:xfrm>
            <a:off x="1371600" y="3972787"/>
            <a:ext cx="477982" cy="830997"/>
          </a:xfrm>
          <a:prstGeom prst="rect">
            <a:avLst/>
          </a:prstGeom>
          <a:noFill/>
        </p:spPr>
        <p:txBody>
          <a:bodyPr wrap="square" rtlCol="0">
            <a:spAutoFit/>
          </a:bodyPr>
          <a:lstStyle/>
          <a:p>
            <a:pPr algn="ctr"/>
            <a:endParaRPr lang="en-US" sz="2400" dirty="0" smtClean="0"/>
          </a:p>
          <a:p>
            <a:pPr algn="ctr"/>
            <a:r>
              <a:rPr lang="en-US" sz="2400" dirty="0" smtClean="0"/>
              <a:t>4.</a:t>
            </a:r>
            <a:endParaRPr lang="en-US" sz="2400" dirty="0"/>
          </a:p>
        </p:txBody>
      </p:sp>
      <p:sp>
        <p:nvSpPr>
          <p:cNvPr id="7" name="TextBox 6"/>
          <p:cNvSpPr txBox="1"/>
          <p:nvPr/>
        </p:nvSpPr>
        <p:spPr>
          <a:xfrm>
            <a:off x="7897091" y="1274514"/>
            <a:ext cx="3688773" cy="4401205"/>
          </a:xfrm>
          <a:prstGeom prst="rect">
            <a:avLst/>
          </a:prstGeom>
          <a:noFill/>
        </p:spPr>
        <p:txBody>
          <a:bodyPr wrap="square" rtlCol="0">
            <a:spAutoFit/>
          </a:bodyPr>
          <a:lstStyle/>
          <a:p>
            <a:r>
              <a:rPr lang="en-US" sz="2800" dirty="0" smtClean="0"/>
              <a:t>Which of the following equations is balanced?</a:t>
            </a:r>
          </a:p>
          <a:p>
            <a:endParaRPr lang="en-US" sz="2800" dirty="0"/>
          </a:p>
          <a:p>
            <a:pPr marL="342900" indent="-342900">
              <a:buAutoNum type="alphaUcPeriod"/>
            </a:pPr>
            <a:r>
              <a:rPr lang="en-US" sz="2800" dirty="0" smtClean="0"/>
              <a:t>1</a:t>
            </a:r>
          </a:p>
          <a:p>
            <a:pPr marL="342900" indent="-342900">
              <a:buAutoNum type="alphaUcPeriod"/>
            </a:pPr>
            <a:endParaRPr lang="en-US" sz="2800" dirty="0"/>
          </a:p>
          <a:p>
            <a:pPr marL="342900" indent="-342900">
              <a:buAutoNum type="alphaUcPeriod"/>
            </a:pPr>
            <a:r>
              <a:rPr lang="en-US" sz="2800" dirty="0" smtClean="0"/>
              <a:t>2</a:t>
            </a:r>
          </a:p>
          <a:p>
            <a:pPr marL="342900" indent="-342900">
              <a:buAutoNum type="alphaUcPeriod"/>
            </a:pPr>
            <a:endParaRPr lang="en-US" sz="2800" dirty="0"/>
          </a:p>
          <a:p>
            <a:pPr marL="342900" indent="-342900">
              <a:buAutoNum type="alphaUcPeriod"/>
            </a:pPr>
            <a:r>
              <a:rPr lang="en-US" sz="2800" dirty="0" smtClean="0"/>
              <a:t>3</a:t>
            </a:r>
          </a:p>
          <a:p>
            <a:pPr marL="342900" indent="-342900">
              <a:buAutoNum type="alphaUcPeriod"/>
            </a:pPr>
            <a:endParaRPr lang="en-US" sz="2800" dirty="0"/>
          </a:p>
          <a:p>
            <a:pPr marL="342900" indent="-342900">
              <a:buAutoNum type="alphaUcPeriod"/>
            </a:pPr>
            <a:r>
              <a:rPr lang="en-US" sz="2800" dirty="0" smtClean="0"/>
              <a:t>4</a:t>
            </a:r>
            <a:endParaRPr lang="en-US" sz="2800" dirty="0"/>
          </a:p>
        </p:txBody>
      </p:sp>
      <p:sp>
        <p:nvSpPr>
          <p:cNvPr id="8" name="5-Point Star 7"/>
          <p:cNvSpPr/>
          <p:nvPr/>
        </p:nvSpPr>
        <p:spPr>
          <a:xfrm>
            <a:off x="10027228" y="5011841"/>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510405" y="5460391"/>
            <a:ext cx="592282" cy="584775"/>
          </a:xfrm>
          <a:prstGeom prst="rect">
            <a:avLst/>
          </a:prstGeom>
          <a:noFill/>
        </p:spPr>
        <p:txBody>
          <a:bodyPr wrap="square" rtlCol="0">
            <a:spAutoFit/>
          </a:bodyPr>
          <a:lstStyle/>
          <a:p>
            <a:r>
              <a:rPr lang="en-US" sz="3200" dirty="0" smtClean="0"/>
              <a:t>19</a:t>
            </a:r>
            <a:endParaRPr lang="en-US" sz="3200" dirty="0"/>
          </a:p>
        </p:txBody>
      </p:sp>
    </p:spTree>
    <p:extLst>
      <p:ext uri="{BB962C8B-B14F-4D97-AF65-F5344CB8AC3E}">
        <p14:creationId xmlns:p14="http://schemas.microsoft.com/office/powerpoint/2010/main" val="3783616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47448" y="2249291"/>
            <a:ext cx="9076321" cy="3980400"/>
          </a:xfrm>
          <a:prstGeom prst="rect">
            <a:avLst/>
          </a:prstGeom>
        </p:spPr>
      </p:pic>
      <p:sp>
        <p:nvSpPr>
          <p:cNvPr id="4" name="TextBox 3"/>
          <p:cNvSpPr txBox="1"/>
          <p:nvPr/>
        </p:nvSpPr>
        <p:spPr>
          <a:xfrm>
            <a:off x="1704109" y="301336"/>
            <a:ext cx="8919660" cy="1569660"/>
          </a:xfrm>
          <a:prstGeom prst="rect">
            <a:avLst/>
          </a:prstGeom>
          <a:noFill/>
        </p:spPr>
        <p:txBody>
          <a:bodyPr wrap="square" rtlCol="0">
            <a:spAutoFit/>
          </a:bodyPr>
          <a:lstStyle/>
          <a:p>
            <a:r>
              <a:rPr lang="en-US" sz="2400" dirty="0" smtClean="0"/>
              <a:t>Alyssa gently pushes the tipoff her finger against the eraser on her pencil and the pencil does not move.  Which of the diagrams below best illustrates the action of the forces between Alyssa’s finger and her pencil? </a:t>
            </a:r>
            <a:endParaRPr lang="en-US" sz="2400" dirty="0"/>
          </a:p>
        </p:txBody>
      </p:sp>
      <p:sp>
        <p:nvSpPr>
          <p:cNvPr id="5" name="5-Point Star 4"/>
          <p:cNvSpPr/>
          <p:nvPr/>
        </p:nvSpPr>
        <p:spPr>
          <a:xfrm>
            <a:off x="10255827" y="5205213"/>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739004" y="5734521"/>
            <a:ext cx="592282" cy="584775"/>
          </a:xfrm>
          <a:prstGeom prst="rect">
            <a:avLst/>
          </a:prstGeom>
          <a:noFill/>
        </p:spPr>
        <p:txBody>
          <a:bodyPr wrap="square" rtlCol="0">
            <a:spAutoFit/>
          </a:bodyPr>
          <a:lstStyle/>
          <a:p>
            <a:r>
              <a:rPr lang="en-US" sz="3200" dirty="0" smtClean="0"/>
              <a:t>20</a:t>
            </a:r>
            <a:endParaRPr lang="en-US" sz="3200" dirty="0"/>
          </a:p>
        </p:txBody>
      </p:sp>
    </p:spTree>
    <p:extLst>
      <p:ext uri="{BB962C8B-B14F-4D97-AF65-F5344CB8AC3E}">
        <p14:creationId xmlns:p14="http://schemas.microsoft.com/office/powerpoint/2010/main" val="3948201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4597" y="648902"/>
            <a:ext cx="4400641" cy="5144560"/>
          </a:xfrm>
          <a:prstGeom prst="rect">
            <a:avLst/>
          </a:prstGeom>
        </p:spPr>
      </p:pic>
      <p:sp>
        <p:nvSpPr>
          <p:cNvPr id="3" name="TextBox 2"/>
          <p:cNvSpPr txBox="1"/>
          <p:nvPr/>
        </p:nvSpPr>
        <p:spPr>
          <a:xfrm>
            <a:off x="6130636" y="374073"/>
            <a:ext cx="5652655" cy="5262979"/>
          </a:xfrm>
          <a:prstGeom prst="rect">
            <a:avLst/>
          </a:prstGeom>
          <a:noFill/>
        </p:spPr>
        <p:txBody>
          <a:bodyPr wrap="square" rtlCol="0">
            <a:spAutoFit/>
          </a:bodyPr>
          <a:lstStyle/>
          <a:p>
            <a:r>
              <a:rPr lang="en-US" sz="2800" dirty="0" smtClean="0"/>
              <a:t>The parents in the picture have two sons and two daughters.  Based on the parent’s genes pictured to the left, which children have dimples.</a:t>
            </a:r>
          </a:p>
          <a:p>
            <a:endParaRPr lang="en-US" sz="2800" dirty="0"/>
          </a:p>
          <a:p>
            <a:pPr marL="342900" indent="-342900">
              <a:buAutoNum type="alphaUcPeriod"/>
            </a:pPr>
            <a:r>
              <a:rPr lang="en-US" sz="2800" dirty="0" smtClean="0"/>
              <a:t> Only the sons</a:t>
            </a:r>
          </a:p>
          <a:p>
            <a:pPr marL="342900" indent="-342900">
              <a:buAutoNum type="alphaUcPeriod"/>
            </a:pPr>
            <a:endParaRPr lang="en-US" sz="2800" dirty="0"/>
          </a:p>
          <a:p>
            <a:pPr marL="342900" indent="-342900">
              <a:buAutoNum type="alphaUcPeriod"/>
            </a:pPr>
            <a:r>
              <a:rPr lang="en-US" sz="2800" dirty="0" smtClean="0"/>
              <a:t> Only the daughters</a:t>
            </a:r>
          </a:p>
          <a:p>
            <a:pPr marL="342900" indent="-342900">
              <a:buAutoNum type="alphaUcPeriod"/>
            </a:pPr>
            <a:endParaRPr lang="en-US" sz="2800" dirty="0"/>
          </a:p>
          <a:p>
            <a:pPr marL="342900" indent="-342900">
              <a:buAutoNum type="alphaUcPeriod"/>
            </a:pPr>
            <a:r>
              <a:rPr lang="en-US" sz="2800" dirty="0" smtClean="0"/>
              <a:t>  All of the children</a:t>
            </a:r>
          </a:p>
          <a:p>
            <a:pPr marL="342900" indent="-342900">
              <a:buAutoNum type="alphaUcPeriod"/>
            </a:pPr>
            <a:endParaRPr lang="en-US" sz="2800" dirty="0"/>
          </a:p>
          <a:p>
            <a:pPr marL="342900" indent="-342900">
              <a:buAutoNum type="alphaUcPeriod"/>
            </a:pPr>
            <a:r>
              <a:rPr lang="en-US" sz="2800" dirty="0" smtClean="0"/>
              <a:t>  None of the children</a:t>
            </a:r>
            <a:endParaRPr lang="en-US" sz="2800" dirty="0"/>
          </a:p>
        </p:txBody>
      </p:sp>
      <p:sp>
        <p:nvSpPr>
          <p:cNvPr id="4" name="5-Point Star 3"/>
          <p:cNvSpPr/>
          <p:nvPr/>
        </p:nvSpPr>
        <p:spPr>
          <a:xfrm>
            <a:off x="10048009" y="5234382"/>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531186" y="5793462"/>
            <a:ext cx="592282" cy="584775"/>
          </a:xfrm>
          <a:prstGeom prst="rect">
            <a:avLst/>
          </a:prstGeom>
          <a:noFill/>
        </p:spPr>
        <p:txBody>
          <a:bodyPr wrap="square" rtlCol="0">
            <a:spAutoFit/>
          </a:bodyPr>
          <a:lstStyle/>
          <a:p>
            <a:r>
              <a:rPr lang="en-US" sz="3200" dirty="0" smtClean="0"/>
              <a:t>21</a:t>
            </a:r>
            <a:endParaRPr lang="en-US" sz="3200" dirty="0"/>
          </a:p>
        </p:txBody>
      </p:sp>
    </p:spTree>
    <p:extLst>
      <p:ext uri="{BB962C8B-B14F-4D97-AF65-F5344CB8AC3E}">
        <p14:creationId xmlns:p14="http://schemas.microsoft.com/office/powerpoint/2010/main" val="631803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108" y="394854"/>
            <a:ext cx="6890665" cy="4246851"/>
          </a:xfrm>
          <a:prstGeom prst="rect">
            <a:avLst/>
          </a:prstGeom>
        </p:spPr>
      </p:pic>
      <p:sp>
        <p:nvSpPr>
          <p:cNvPr id="3" name="TextBox 2"/>
          <p:cNvSpPr txBox="1"/>
          <p:nvPr/>
        </p:nvSpPr>
        <p:spPr>
          <a:xfrm>
            <a:off x="1319645" y="4873336"/>
            <a:ext cx="9694719" cy="1077218"/>
          </a:xfrm>
          <a:prstGeom prst="rect">
            <a:avLst/>
          </a:prstGeom>
          <a:noFill/>
        </p:spPr>
        <p:txBody>
          <a:bodyPr wrap="square" rtlCol="0">
            <a:spAutoFit/>
          </a:bodyPr>
          <a:lstStyle/>
          <a:p>
            <a:pPr algn="ctr"/>
            <a:r>
              <a:rPr lang="en-US" sz="3200" dirty="0" smtClean="0"/>
              <a:t>Which of the  diagrams above best demonstrates the convection occurring in the mantle?</a:t>
            </a:r>
            <a:endParaRPr lang="en-US" sz="3200" dirty="0"/>
          </a:p>
        </p:txBody>
      </p:sp>
      <p:sp>
        <p:nvSpPr>
          <p:cNvPr id="4" name="5-Point Star 3"/>
          <p:cNvSpPr/>
          <p:nvPr/>
        </p:nvSpPr>
        <p:spPr>
          <a:xfrm>
            <a:off x="10006445" y="267529"/>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489622" y="676527"/>
            <a:ext cx="592282" cy="584775"/>
          </a:xfrm>
          <a:prstGeom prst="rect">
            <a:avLst/>
          </a:prstGeom>
          <a:noFill/>
        </p:spPr>
        <p:txBody>
          <a:bodyPr wrap="square" rtlCol="0">
            <a:spAutoFit/>
          </a:bodyPr>
          <a:lstStyle/>
          <a:p>
            <a:r>
              <a:rPr lang="en-US" sz="3200" dirty="0" smtClean="0"/>
              <a:t>22</a:t>
            </a:r>
            <a:endParaRPr lang="en-US" sz="3200" dirty="0"/>
          </a:p>
        </p:txBody>
      </p:sp>
    </p:spTree>
    <p:extLst>
      <p:ext uri="{BB962C8B-B14F-4D97-AF65-F5344CB8AC3E}">
        <p14:creationId xmlns:p14="http://schemas.microsoft.com/office/powerpoint/2010/main" val="1074397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9403" y="682618"/>
            <a:ext cx="4985101" cy="4536800"/>
          </a:xfrm>
          <a:prstGeom prst="rect">
            <a:avLst/>
          </a:prstGeom>
        </p:spPr>
      </p:pic>
      <p:sp>
        <p:nvSpPr>
          <p:cNvPr id="3" name="TextBox 2"/>
          <p:cNvSpPr txBox="1"/>
          <p:nvPr/>
        </p:nvSpPr>
        <p:spPr>
          <a:xfrm>
            <a:off x="6816436" y="290945"/>
            <a:ext cx="4790209" cy="5262979"/>
          </a:xfrm>
          <a:prstGeom prst="rect">
            <a:avLst/>
          </a:prstGeom>
          <a:noFill/>
        </p:spPr>
        <p:txBody>
          <a:bodyPr wrap="square" rtlCol="0">
            <a:spAutoFit/>
          </a:bodyPr>
          <a:lstStyle/>
          <a:p>
            <a:r>
              <a:rPr lang="en-US" sz="2400" dirty="0" smtClean="0"/>
              <a:t>Jessica notices that even when she stops pulling the wagon,  her brother’s body continues to move forward.  Which of Newton’s laws explains Jessica’s observation?</a:t>
            </a:r>
          </a:p>
          <a:p>
            <a:endParaRPr lang="en-US" sz="2400" dirty="0"/>
          </a:p>
          <a:p>
            <a:endParaRPr lang="en-US" sz="2400" dirty="0" smtClean="0"/>
          </a:p>
          <a:p>
            <a:pPr marL="342900" indent="-342900">
              <a:buAutoNum type="alphaUcPeriod"/>
            </a:pPr>
            <a:r>
              <a:rPr lang="en-US" sz="2400" dirty="0" smtClean="0"/>
              <a:t>Newton’s 1</a:t>
            </a:r>
            <a:r>
              <a:rPr lang="en-US" sz="2400" baseline="30000" dirty="0" smtClean="0"/>
              <a:t>st</a:t>
            </a:r>
            <a:r>
              <a:rPr lang="en-US" sz="2400" dirty="0" smtClean="0"/>
              <a:t> law</a:t>
            </a:r>
          </a:p>
          <a:p>
            <a:pPr marL="342900" indent="-342900">
              <a:buAutoNum type="alphaUcPeriod"/>
            </a:pPr>
            <a:endParaRPr lang="en-US" sz="2400" dirty="0"/>
          </a:p>
          <a:p>
            <a:pPr marL="342900" indent="-342900">
              <a:buAutoNum type="alphaUcPeriod"/>
            </a:pPr>
            <a:r>
              <a:rPr lang="en-US" sz="2400" dirty="0" smtClean="0"/>
              <a:t>Newton’s 2</a:t>
            </a:r>
            <a:r>
              <a:rPr lang="en-US" sz="2400" baseline="30000" dirty="0" smtClean="0"/>
              <a:t>nd</a:t>
            </a:r>
            <a:r>
              <a:rPr lang="en-US" sz="2400" dirty="0" smtClean="0"/>
              <a:t> law</a:t>
            </a:r>
          </a:p>
          <a:p>
            <a:pPr marL="342900" indent="-342900">
              <a:buAutoNum type="alphaUcPeriod"/>
            </a:pPr>
            <a:endParaRPr lang="en-US" sz="2400" dirty="0"/>
          </a:p>
          <a:p>
            <a:pPr marL="342900" indent="-342900">
              <a:buAutoNum type="alphaUcPeriod"/>
            </a:pPr>
            <a:r>
              <a:rPr lang="en-US" sz="2400" dirty="0" smtClean="0"/>
              <a:t>Newton’s 3</a:t>
            </a:r>
            <a:r>
              <a:rPr lang="en-US" sz="2400" baseline="30000" dirty="0" smtClean="0"/>
              <a:t>rd</a:t>
            </a:r>
            <a:r>
              <a:rPr lang="en-US" sz="2400" dirty="0" smtClean="0"/>
              <a:t> law</a:t>
            </a:r>
          </a:p>
          <a:p>
            <a:pPr marL="342900" indent="-342900">
              <a:buAutoNum type="alphaUcPeriod"/>
            </a:pPr>
            <a:endParaRPr lang="en-US" sz="2400" dirty="0"/>
          </a:p>
          <a:p>
            <a:pPr marL="342900" indent="-342900">
              <a:buAutoNum type="alphaUcPeriod"/>
            </a:pPr>
            <a:r>
              <a:rPr lang="en-US" sz="2400" dirty="0" smtClean="0"/>
              <a:t>Newton’s 4</a:t>
            </a:r>
            <a:r>
              <a:rPr lang="en-US" sz="2400" baseline="30000" dirty="0" smtClean="0"/>
              <a:t>th</a:t>
            </a:r>
            <a:r>
              <a:rPr lang="en-US" sz="2400" dirty="0" smtClean="0"/>
              <a:t> law</a:t>
            </a:r>
          </a:p>
        </p:txBody>
      </p:sp>
      <p:sp>
        <p:nvSpPr>
          <p:cNvPr id="4" name="5-Point Star 3"/>
          <p:cNvSpPr/>
          <p:nvPr/>
        </p:nvSpPr>
        <p:spPr>
          <a:xfrm>
            <a:off x="9923318" y="5120083"/>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406495" y="5579884"/>
            <a:ext cx="592282" cy="584775"/>
          </a:xfrm>
          <a:prstGeom prst="rect">
            <a:avLst/>
          </a:prstGeom>
          <a:noFill/>
        </p:spPr>
        <p:txBody>
          <a:bodyPr wrap="square" rtlCol="0">
            <a:spAutoFit/>
          </a:bodyPr>
          <a:lstStyle/>
          <a:p>
            <a:r>
              <a:rPr lang="en-US" sz="3200" dirty="0" smtClean="0"/>
              <a:t>23</a:t>
            </a:r>
            <a:endParaRPr lang="en-US" sz="3200" dirty="0"/>
          </a:p>
        </p:txBody>
      </p:sp>
    </p:spTree>
    <p:extLst>
      <p:ext uri="{BB962C8B-B14F-4D97-AF65-F5344CB8AC3E}">
        <p14:creationId xmlns:p14="http://schemas.microsoft.com/office/powerpoint/2010/main" val="2259052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668" r="6723"/>
          <a:stretch/>
        </p:blipFill>
        <p:spPr>
          <a:xfrm>
            <a:off x="696191" y="812278"/>
            <a:ext cx="5754001" cy="4206531"/>
          </a:xfrm>
          <a:prstGeom prst="rect">
            <a:avLst/>
          </a:prstGeom>
        </p:spPr>
      </p:pic>
      <p:sp>
        <p:nvSpPr>
          <p:cNvPr id="3" name="TextBox 2"/>
          <p:cNvSpPr txBox="1"/>
          <p:nvPr/>
        </p:nvSpPr>
        <p:spPr>
          <a:xfrm>
            <a:off x="6450192" y="394855"/>
            <a:ext cx="5343490" cy="5909310"/>
          </a:xfrm>
          <a:prstGeom prst="rect">
            <a:avLst/>
          </a:prstGeom>
          <a:noFill/>
        </p:spPr>
        <p:txBody>
          <a:bodyPr wrap="square" rtlCol="0">
            <a:spAutoFit/>
          </a:bodyPr>
          <a:lstStyle/>
          <a:p>
            <a:r>
              <a:rPr lang="en-US" dirty="0" smtClean="0"/>
              <a:t>Which of the following describes the weather in Mississippi on Tuesday and Wednesday?</a:t>
            </a:r>
          </a:p>
          <a:p>
            <a:endParaRPr lang="en-US" dirty="0"/>
          </a:p>
          <a:p>
            <a:endParaRPr lang="en-US" dirty="0" smtClean="0"/>
          </a:p>
          <a:p>
            <a:pPr marL="342900" indent="-342900">
              <a:buAutoNum type="alphaUcPeriod"/>
            </a:pPr>
            <a:r>
              <a:rPr lang="en-US" dirty="0" smtClean="0"/>
              <a:t>Tuesday:  cold temperatures with light snow</a:t>
            </a:r>
          </a:p>
          <a:p>
            <a:r>
              <a:rPr lang="en-US" dirty="0"/>
              <a:t> </a:t>
            </a:r>
            <a:r>
              <a:rPr lang="en-US" dirty="0" smtClean="0"/>
              <a:t>     Wednesday:  warm temperatures with clear skies</a:t>
            </a:r>
          </a:p>
          <a:p>
            <a:endParaRPr lang="en-US" dirty="0"/>
          </a:p>
          <a:p>
            <a:pPr marL="342900" indent="-342900">
              <a:buAutoNum type="alphaUcPeriod" startAt="2"/>
            </a:pPr>
            <a:r>
              <a:rPr lang="en-US" dirty="0" smtClean="0"/>
              <a:t>Tuesday:  thunderstorms with heavy rainfall</a:t>
            </a:r>
          </a:p>
          <a:p>
            <a:r>
              <a:rPr lang="en-US" dirty="0" smtClean="0"/>
              <a:t>      Wednesday:  cold temperatures with sleet and rain</a:t>
            </a:r>
          </a:p>
          <a:p>
            <a:endParaRPr lang="en-US" dirty="0"/>
          </a:p>
          <a:p>
            <a:pPr marL="342900" indent="-342900">
              <a:buAutoNum type="alphaUcPeriod" startAt="3"/>
            </a:pPr>
            <a:r>
              <a:rPr lang="en-US" dirty="0" smtClean="0"/>
              <a:t>Tuesday:  cloudy with rainfall off and on during the day</a:t>
            </a:r>
          </a:p>
          <a:p>
            <a:r>
              <a:rPr lang="en-US" dirty="0" smtClean="0"/>
              <a:t>      Wednesday:  windy in the morning, clear skies in</a:t>
            </a:r>
          </a:p>
          <a:p>
            <a:r>
              <a:rPr lang="en-US" dirty="0"/>
              <a:t> </a:t>
            </a:r>
            <a:r>
              <a:rPr lang="en-US" dirty="0" smtClean="0"/>
              <a:t>     the afternoon</a:t>
            </a:r>
          </a:p>
          <a:p>
            <a:endParaRPr lang="en-US" dirty="0"/>
          </a:p>
          <a:p>
            <a:pPr marL="342900" indent="-342900">
              <a:buAutoNum type="alphaUcPeriod" startAt="4"/>
            </a:pPr>
            <a:r>
              <a:rPr lang="en-US" dirty="0" smtClean="0"/>
              <a:t>Tuesday:  cold temperatures with clear skies</a:t>
            </a:r>
          </a:p>
          <a:p>
            <a:r>
              <a:rPr lang="en-US" dirty="0" smtClean="0"/>
              <a:t>      Wednesday:  clear skies in the morning, windy with</a:t>
            </a:r>
          </a:p>
          <a:p>
            <a:r>
              <a:rPr lang="en-US" dirty="0"/>
              <a:t> </a:t>
            </a:r>
            <a:r>
              <a:rPr lang="en-US" dirty="0" smtClean="0"/>
              <a:t>     light rain in the afternoon</a:t>
            </a:r>
          </a:p>
          <a:p>
            <a:pPr marL="342900" indent="-342900">
              <a:buAutoNum type="alphaUcPeriod" startAt="3"/>
            </a:pPr>
            <a:endParaRPr lang="en-US" dirty="0"/>
          </a:p>
          <a:p>
            <a:pPr marL="342900" indent="-342900">
              <a:buAutoNum type="alphaUcPeriod" startAt="3"/>
            </a:pPr>
            <a:endParaRPr lang="en-US" dirty="0" smtClean="0"/>
          </a:p>
          <a:p>
            <a:endParaRPr lang="en-US" dirty="0"/>
          </a:p>
        </p:txBody>
      </p:sp>
      <p:sp>
        <p:nvSpPr>
          <p:cNvPr id="4" name="5-Point Star 3"/>
          <p:cNvSpPr/>
          <p:nvPr/>
        </p:nvSpPr>
        <p:spPr>
          <a:xfrm>
            <a:off x="1683327" y="5192819"/>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66504" y="5719390"/>
            <a:ext cx="592282" cy="584775"/>
          </a:xfrm>
          <a:prstGeom prst="rect">
            <a:avLst/>
          </a:prstGeom>
          <a:noFill/>
        </p:spPr>
        <p:txBody>
          <a:bodyPr wrap="square" rtlCol="0">
            <a:spAutoFit/>
          </a:bodyPr>
          <a:lstStyle/>
          <a:p>
            <a:r>
              <a:rPr lang="en-US" sz="3200" dirty="0" smtClean="0"/>
              <a:t>24</a:t>
            </a:r>
            <a:endParaRPr lang="en-US" sz="3200" dirty="0"/>
          </a:p>
        </p:txBody>
      </p:sp>
    </p:spTree>
    <p:extLst>
      <p:ext uri="{BB962C8B-B14F-4D97-AF65-F5344CB8AC3E}">
        <p14:creationId xmlns:p14="http://schemas.microsoft.com/office/powerpoint/2010/main" val="2772588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970"/>
          <a:stretch/>
        </p:blipFill>
        <p:spPr>
          <a:xfrm>
            <a:off x="2982715" y="228601"/>
            <a:ext cx="6321740" cy="3678382"/>
          </a:xfrm>
          <a:prstGeom prst="rect">
            <a:avLst/>
          </a:prstGeom>
        </p:spPr>
      </p:pic>
      <p:sp>
        <p:nvSpPr>
          <p:cNvPr id="3" name="TextBox 2"/>
          <p:cNvSpPr txBox="1"/>
          <p:nvPr/>
        </p:nvSpPr>
        <p:spPr>
          <a:xfrm>
            <a:off x="1194955" y="3990109"/>
            <a:ext cx="10422081" cy="2308324"/>
          </a:xfrm>
          <a:prstGeom prst="rect">
            <a:avLst/>
          </a:prstGeom>
          <a:noFill/>
        </p:spPr>
        <p:txBody>
          <a:bodyPr wrap="square" rtlCol="0">
            <a:spAutoFit/>
          </a:bodyPr>
          <a:lstStyle/>
          <a:p>
            <a:r>
              <a:rPr lang="en-US" sz="2400" dirty="0" smtClean="0"/>
              <a:t>Identify the organelle and its function labeled number 9.</a:t>
            </a:r>
          </a:p>
          <a:p>
            <a:endParaRPr lang="en-US" sz="2400" dirty="0"/>
          </a:p>
          <a:p>
            <a:pPr marL="342900" indent="-342900">
              <a:buAutoNum type="alphaUcPeriod"/>
            </a:pPr>
            <a:r>
              <a:rPr lang="en-US" sz="2400" dirty="0"/>
              <a:t>N</a:t>
            </a:r>
            <a:r>
              <a:rPr lang="en-US" sz="2400" dirty="0" smtClean="0"/>
              <a:t>ucleus: controls all functions of the cell</a:t>
            </a:r>
          </a:p>
          <a:p>
            <a:pPr marL="342900" indent="-342900">
              <a:buAutoNum type="alphaUcPeriod"/>
            </a:pPr>
            <a:r>
              <a:rPr lang="en-US" sz="2400" dirty="0" smtClean="0"/>
              <a:t>Chloroplast: place where food for the cell is made</a:t>
            </a:r>
          </a:p>
          <a:p>
            <a:pPr marL="342900" indent="-342900">
              <a:buAutoNum type="alphaUcPeriod"/>
            </a:pPr>
            <a:r>
              <a:rPr lang="en-US" sz="2400" dirty="0" smtClean="0"/>
              <a:t>Vacuole:  where food and waste are stored</a:t>
            </a:r>
          </a:p>
          <a:p>
            <a:pPr marL="342900" indent="-342900">
              <a:buAutoNum type="alphaUcPeriod"/>
            </a:pPr>
            <a:r>
              <a:rPr lang="en-US" sz="2400" dirty="0" smtClean="0"/>
              <a:t>Mitochondria:  responsible for providing the cell with energy </a:t>
            </a:r>
            <a:endParaRPr lang="en-US" sz="2400" dirty="0"/>
          </a:p>
        </p:txBody>
      </p:sp>
      <p:sp>
        <p:nvSpPr>
          <p:cNvPr id="4" name="5-Point Star 3"/>
          <p:cNvSpPr/>
          <p:nvPr/>
        </p:nvSpPr>
        <p:spPr>
          <a:xfrm>
            <a:off x="9985663" y="329874"/>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468840" y="738872"/>
            <a:ext cx="592282" cy="584775"/>
          </a:xfrm>
          <a:prstGeom prst="rect">
            <a:avLst/>
          </a:prstGeom>
          <a:noFill/>
        </p:spPr>
        <p:txBody>
          <a:bodyPr wrap="square" rtlCol="0">
            <a:spAutoFit/>
          </a:bodyPr>
          <a:lstStyle/>
          <a:p>
            <a:r>
              <a:rPr lang="en-US" sz="3200" dirty="0" smtClean="0"/>
              <a:t>25</a:t>
            </a:r>
            <a:endParaRPr lang="en-US" sz="3200" dirty="0"/>
          </a:p>
        </p:txBody>
      </p:sp>
    </p:spTree>
    <p:extLst>
      <p:ext uri="{BB962C8B-B14F-4D97-AF65-F5344CB8AC3E}">
        <p14:creationId xmlns:p14="http://schemas.microsoft.com/office/powerpoint/2010/main" val="3458099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1182" y="374073"/>
            <a:ext cx="5579918" cy="1015663"/>
          </a:xfrm>
          <a:prstGeom prst="rect">
            <a:avLst/>
          </a:prstGeom>
          <a:noFill/>
        </p:spPr>
        <p:txBody>
          <a:bodyPr wrap="square" rtlCol="0">
            <a:spAutoFit/>
          </a:bodyPr>
          <a:lstStyle/>
          <a:p>
            <a:pPr algn="ctr"/>
            <a:r>
              <a:rPr lang="en-US" sz="6000" dirty="0" smtClean="0"/>
              <a:t>2Al</a:t>
            </a:r>
            <a:r>
              <a:rPr lang="en-US" sz="6000" baseline="-25000" dirty="0" smtClean="0"/>
              <a:t>2</a:t>
            </a:r>
            <a:r>
              <a:rPr lang="en-US" sz="6000" dirty="0" smtClean="0"/>
              <a:t>(SO</a:t>
            </a:r>
            <a:r>
              <a:rPr lang="en-US" sz="6000" baseline="-25000" dirty="0" smtClean="0"/>
              <a:t>4</a:t>
            </a:r>
            <a:r>
              <a:rPr lang="en-US" sz="6000" dirty="0" smtClean="0"/>
              <a:t>)</a:t>
            </a:r>
            <a:r>
              <a:rPr lang="en-US" sz="6000" baseline="-25000" dirty="0" smtClean="0"/>
              <a:t>3</a:t>
            </a:r>
            <a:endParaRPr lang="en-US" sz="6000" baseline="-25000" dirty="0"/>
          </a:p>
        </p:txBody>
      </p:sp>
      <p:sp>
        <p:nvSpPr>
          <p:cNvPr id="3" name="TextBox 2"/>
          <p:cNvSpPr txBox="1"/>
          <p:nvPr/>
        </p:nvSpPr>
        <p:spPr>
          <a:xfrm>
            <a:off x="1527464" y="1995055"/>
            <a:ext cx="9507682" cy="1200329"/>
          </a:xfrm>
          <a:prstGeom prst="rect">
            <a:avLst/>
          </a:prstGeom>
          <a:noFill/>
        </p:spPr>
        <p:txBody>
          <a:bodyPr wrap="square" rtlCol="0">
            <a:spAutoFit/>
          </a:bodyPr>
          <a:lstStyle/>
          <a:p>
            <a:r>
              <a:rPr lang="en-US" sz="3600" dirty="0" smtClean="0"/>
              <a:t>How many atoms are in the chemical formula above.  Record  your answer in the grid provided.</a:t>
            </a:r>
            <a:endParaRPr lang="en-US" sz="3600" dirty="0"/>
          </a:p>
        </p:txBody>
      </p:sp>
      <p:sp>
        <p:nvSpPr>
          <p:cNvPr id="4" name="5-Point Star 3"/>
          <p:cNvSpPr/>
          <p:nvPr/>
        </p:nvSpPr>
        <p:spPr>
          <a:xfrm>
            <a:off x="9860973" y="289622"/>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344150" y="804961"/>
            <a:ext cx="592282" cy="584775"/>
          </a:xfrm>
          <a:prstGeom prst="rect">
            <a:avLst/>
          </a:prstGeom>
          <a:noFill/>
        </p:spPr>
        <p:txBody>
          <a:bodyPr wrap="square" rtlCol="0">
            <a:spAutoFit/>
          </a:bodyPr>
          <a:lstStyle/>
          <a:p>
            <a:r>
              <a:rPr lang="en-US" sz="3200" dirty="0" smtClean="0"/>
              <a:t>26</a:t>
            </a:r>
            <a:endParaRPr lang="en-US" sz="3200" dirty="0"/>
          </a:p>
        </p:txBody>
      </p:sp>
    </p:spTree>
    <p:extLst>
      <p:ext uri="{BB962C8B-B14F-4D97-AF65-F5344CB8AC3E}">
        <p14:creationId xmlns:p14="http://schemas.microsoft.com/office/powerpoint/2010/main" val="3431252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2784" y="177885"/>
            <a:ext cx="8653989" cy="3251065"/>
          </a:xfrm>
          <a:prstGeom prst="rect">
            <a:avLst/>
          </a:prstGeom>
        </p:spPr>
      </p:pic>
      <p:sp>
        <p:nvSpPr>
          <p:cNvPr id="3" name="TextBox 2"/>
          <p:cNvSpPr txBox="1"/>
          <p:nvPr/>
        </p:nvSpPr>
        <p:spPr>
          <a:xfrm>
            <a:off x="1694537" y="3522468"/>
            <a:ext cx="9050482" cy="2862322"/>
          </a:xfrm>
          <a:prstGeom prst="rect">
            <a:avLst/>
          </a:prstGeom>
          <a:noFill/>
        </p:spPr>
        <p:txBody>
          <a:bodyPr wrap="square" rtlCol="0">
            <a:spAutoFit/>
          </a:bodyPr>
          <a:lstStyle/>
          <a:p>
            <a:r>
              <a:rPr lang="en-US" sz="2000" dirty="0" smtClean="0"/>
              <a:t>Which of these adaptations is preventing the extinction of this fish species?</a:t>
            </a:r>
          </a:p>
          <a:p>
            <a:endParaRPr lang="en-US" sz="2000" dirty="0"/>
          </a:p>
          <a:p>
            <a:pPr marL="342900" indent="-342900">
              <a:buAutoNum type="alphaUcPeriod"/>
            </a:pPr>
            <a:r>
              <a:rPr lang="en-US" sz="2000" dirty="0" smtClean="0"/>
              <a:t>The female fish can change their appearance to display bright colors</a:t>
            </a:r>
          </a:p>
          <a:p>
            <a:pPr marL="342900" indent="-342900">
              <a:buAutoNum type="alphaUcPeriod"/>
            </a:pPr>
            <a:endParaRPr lang="en-US" sz="2000" dirty="0"/>
          </a:p>
          <a:p>
            <a:pPr marL="342900" indent="-342900">
              <a:buAutoNum type="alphaUcPeriod"/>
            </a:pPr>
            <a:r>
              <a:rPr lang="en-US" sz="2000" dirty="0" smtClean="0"/>
              <a:t>Both male and females can lay their eggs in the cracks of the reefs</a:t>
            </a:r>
          </a:p>
          <a:p>
            <a:pPr marL="342900" indent="-342900">
              <a:buAutoNum type="alphaUcPeriod"/>
            </a:pPr>
            <a:endParaRPr lang="en-US" sz="2000" dirty="0"/>
          </a:p>
          <a:p>
            <a:pPr marL="342900" indent="-342900">
              <a:buAutoNum type="alphaUcPeriod"/>
            </a:pPr>
            <a:r>
              <a:rPr lang="en-US" sz="2000" dirty="0" smtClean="0"/>
              <a:t>The female fish can produce offspring through sexual and asexual reproduction</a:t>
            </a:r>
          </a:p>
          <a:p>
            <a:pPr marL="342900" indent="-342900">
              <a:buAutoNum type="alphaUcPeriod"/>
            </a:pPr>
            <a:endParaRPr lang="en-US" sz="2000" dirty="0"/>
          </a:p>
          <a:p>
            <a:pPr marL="342900" indent="-342900">
              <a:buAutoNum type="alphaUcPeriod"/>
            </a:pPr>
            <a:r>
              <a:rPr lang="en-US" sz="2000" dirty="0" smtClean="0"/>
              <a:t>Both the males and females can change their diet to include more types of prey</a:t>
            </a:r>
            <a:endParaRPr lang="en-US" sz="2000" dirty="0"/>
          </a:p>
        </p:txBody>
      </p:sp>
      <p:sp>
        <p:nvSpPr>
          <p:cNvPr id="4" name="5-Point Star 3"/>
          <p:cNvSpPr/>
          <p:nvPr/>
        </p:nvSpPr>
        <p:spPr>
          <a:xfrm>
            <a:off x="10059219" y="400644"/>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542396" y="809642"/>
            <a:ext cx="592282" cy="584775"/>
          </a:xfrm>
          <a:prstGeom prst="rect">
            <a:avLst/>
          </a:prstGeom>
          <a:noFill/>
        </p:spPr>
        <p:txBody>
          <a:bodyPr wrap="square" rtlCol="0">
            <a:spAutoFit/>
          </a:bodyPr>
          <a:lstStyle/>
          <a:p>
            <a:r>
              <a:rPr lang="en-US" sz="3200" dirty="0" smtClean="0"/>
              <a:t>27</a:t>
            </a:r>
            <a:endParaRPr lang="en-US" sz="3200" dirty="0"/>
          </a:p>
        </p:txBody>
      </p:sp>
    </p:spTree>
    <p:extLst>
      <p:ext uri="{BB962C8B-B14F-4D97-AF65-F5344CB8AC3E}">
        <p14:creationId xmlns:p14="http://schemas.microsoft.com/office/powerpoint/2010/main" val="1293184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87775" y="173605"/>
            <a:ext cx="8396653" cy="3389330"/>
          </a:xfrm>
          <a:prstGeom prst="rect">
            <a:avLst/>
          </a:prstGeom>
        </p:spPr>
      </p:pic>
      <p:sp>
        <p:nvSpPr>
          <p:cNvPr id="3" name="TextBox 2"/>
          <p:cNvSpPr txBox="1"/>
          <p:nvPr/>
        </p:nvSpPr>
        <p:spPr>
          <a:xfrm>
            <a:off x="1517073" y="3709555"/>
            <a:ext cx="9840191" cy="2862322"/>
          </a:xfrm>
          <a:prstGeom prst="rect">
            <a:avLst/>
          </a:prstGeom>
          <a:noFill/>
        </p:spPr>
        <p:txBody>
          <a:bodyPr wrap="square" rtlCol="0">
            <a:spAutoFit/>
          </a:bodyPr>
          <a:lstStyle/>
          <a:p>
            <a:r>
              <a:rPr lang="en-US" sz="2000" dirty="0" smtClean="0"/>
              <a:t>Which type of electromagnetic wave has a wavelength longer than yellow light?</a:t>
            </a:r>
          </a:p>
          <a:p>
            <a:endParaRPr lang="en-US" sz="2000" dirty="0"/>
          </a:p>
          <a:p>
            <a:pPr marL="342900" indent="-342900">
              <a:buAutoNum type="alphaUcPeriod"/>
            </a:pPr>
            <a:r>
              <a:rPr lang="en-US" sz="2000" dirty="0" smtClean="0"/>
              <a:t>Infrared radiation</a:t>
            </a:r>
          </a:p>
          <a:p>
            <a:pPr marL="342900" indent="-342900">
              <a:buAutoNum type="alphaUcPeriod"/>
            </a:pPr>
            <a:endParaRPr lang="en-US" sz="2000" dirty="0"/>
          </a:p>
          <a:p>
            <a:pPr marL="342900" indent="-342900">
              <a:buAutoNum type="alphaUcPeriod"/>
            </a:pPr>
            <a:r>
              <a:rPr lang="en-US" sz="2000" dirty="0" smtClean="0"/>
              <a:t>UV rays</a:t>
            </a:r>
          </a:p>
          <a:p>
            <a:pPr marL="342900" indent="-342900">
              <a:buAutoNum type="alphaUcPeriod"/>
            </a:pPr>
            <a:endParaRPr lang="en-US" sz="2000" dirty="0"/>
          </a:p>
          <a:p>
            <a:pPr marL="342900" indent="-342900">
              <a:buAutoNum type="alphaUcPeriod"/>
            </a:pPr>
            <a:r>
              <a:rPr lang="en-US" sz="2000" dirty="0" smtClean="0"/>
              <a:t>X-rays</a:t>
            </a:r>
          </a:p>
          <a:p>
            <a:pPr marL="342900" indent="-342900">
              <a:buAutoNum type="alphaUcPeriod"/>
            </a:pPr>
            <a:endParaRPr lang="en-US" sz="2000" dirty="0"/>
          </a:p>
          <a:p>
            <a:pPr marL="342900" indent="-342900">
              <a:buAutoNum type="alphaUcPeriod"/>
            </a:pPr>
            <a:r>
              <a:rPr lang="en-US" sz="2000" dirty="0" smtClean="0"/>
              <a:t>Gamma rays</a:t>
            </a:r>
            <a:endParaRPr lang="en-US" sz="2000" dirty="0"/>
          </a:p>
        </p:txBody>
      </p:sp>
      <p:sp>
        <p:nvSpPr>
          <p:cNvPr id="4" name="5-Point Star 3"/>
          <p:cNvSpPr/>
          <p:nvPr/>
        </p:nvSpPr>
        <p:spPr>
          <a:xfrm>
            <a:off x="9954491" y="5140716"/>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484428" y="5680521"/>
            <a:ext cx="592282" cy="584775"/>
          </a:xfrm>
          <a:prstGeom prst="rect">
            <a:avLst/>
          </a:prstGeom>
          <a:noFill/>
        </p:spPr>
        <p:txBody>
          <a:bodyPr wrap="square" rtlCol="0">
            <a:spAutoFit/>
          </a:bodyPr>
          <a:lstStyle/>
          <a:p>
            <a:r>
              <a:rPr lang="en-US" sz="3200" dirty="0" smtClean="0"/>
              <a:t>28</a:t>
            </a:r>
            <a:endParaRPr lang="en-US" sz="3200" dirty="0"/>
          </a:p>
        </p:txBody>
      </p:sp>
    </p:spTree>
    <p:extLst>
      <p:ext uri="{BB962C8B-B14F-4D97-AF65-F5344CB8AC3E}">
        <p14:creationId xmlns:p14="http://schemas.microsoft.com/office/powerpoint/2010/main" val="1344140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564" y="738674"/>
            <a:ext cx="6464988" cy="4747725"/>
          </a:xfrm>
          <a:prstGeom prst="rect">
            <a:avLst/>
          </a:prstGeom>
        </p:spPr>
      </p:pic>
      <p:sp>
        <p:nvSpPr>
          <p:cNvPr id="3" name="TextBox 2"/>
          <p:cNvSpPr txBox="1"/>
          <p:nvPr/>
        </p:nvSpPr>
        <p:spPr>
          <a:xfrm>
            <a:off x="7450282" y="446808"/>
            <a:ext cx="4281055" cy="6001643"/>
          </a:xfrm>
          <a:prstGeom prst="rect">
            <a:avLst/>
          </a:prstGeom>
          <a:noFill/>
        </p:spPr>
        <p:txBody>
          <a:bodyPr wrap="square" rtlCol="0">
            <a:spAutoFit/>
          </a:bodyPr>
          <a:lstStyle/>
          <a:p>
            <a:r>
              <a:rPr lang="en-US" sz="3200" dirty="0" smtClean="0"/>
              <a:t>Which statement is true about the object in position C?</a:t>
            </a:r>
          </a:p>
          <a:p>
            <a:endParaRPr lang="en-US" sz="3200" dirty="0"/>
          </a:p>
          <a:p>
            <a:pPr marL="342900" indent="-342900">
              <a:buAutoNum type="alphaUcPeriod"/>
            </a:pPr>
            <a:r>
              <a:rPr lang="en-US" sz="3200" dirty="0" smtClean="0"/>
              <a:t> The object is slowing down.</a:t>
            </a:r>
          </a:p>
          <a:p>
            <a:pPr marL="342900" indent="-342900">
              <a:buAutoNum type="alphaUcPeriod"/>
            </a:pPr>
            <a:r>
              <a:rPr lang="en-US" sz="3200" dirty="0" smtClean="0"/>
              <a:t> The object is accelerating</a:t>
            </a:r>
          </a:p>
          <a:p>
            <a:pPr marL="342900" indent="-342900">
              <a:buAutoNum type="alphaUcPeriod"/>
            </a:pPr>
            <a:r>
              <a:rPr lang="en-US" sz="3200" dirty="0" smtClean="0"/>
              <a:t> The object is moving at a constant speed.</a:t>
            </a:r>
          </a:p>
          <a:p>
            <a:pPr marL="342900" indent="-342900">
              <a:buAutoNum type="alphaUcPeriod"/>
            </a:pPr>
            <a:r>
              <a:rPr lang="en-US" sz="3200" dirty="0" smtClean="0"/>
              <a:t> The object is not moving.</a:t>
            </a:r>
            <a:endParaRPr lang="en-US" sz="3200" dirty="0"/>
          </a:p>
        </p:txBody>
      </p:sp>
      <p:sp>
        <p:nvSpPr>
          <p:cNvPr id="4" name="5-Point Star 3"/>
          <p:cNvSpPr/>
          <p:nvPr/>
        </p:nvSpPr>
        <p:spPr>
          <a:xfrm>
            <a:off x="1184564" y="5266039"/>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66455" y="5675037"/>
            <a:ext cx="394854" cy="584775"/>
          </a:xfrm>
          <a:prstGeom prst="rect">
            <a:avLst/>
          </a:prstGeom>
          <a:noFill/>
        </p:spPr>
        <p:txBody>
          <a:bodyPr wrap="square" rtlCol="0">
            <a:spAutoFit/>
          </a:bodyPr>
          <a:lstStyle/>
          <a:p>
            <a:r>
              <a:rPr lang="en-US" sz="3200" dirty="0"/>
              <a:t>2</a:t>
            </a:r>
            <a:endParaRPr lang="en-US" sz="3200" dirty="0"/>
          </a:p>
        </p:txBody>
      </p:sp>
    </p:spTree>
    <p:extLst>
      <p:ext uri="{BB962C8B-B14F-4D97-AF65-F5344CB8AC3E}">
        <p14:creationId xmlns:p14="http://schemas.microsoft.com/office/powerpoint/2010/main" val="322245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4865" y="154037"/>
            <a:ext cx="6979141" cy="3723600"/>
          </a:xfrm>
          <a:prstGeom prst="rect">
            <a:avLst/>
          </a:prstGeom>
        </p:spPr>
      </p:pic>
      <p:sp>
        <p:nvSpPr>
          <p:cNvPr id="3" name="TextBox 2"/>
          <p:cNvSpPr txBox="1"/>
          <p:nvPr/>
        </p:nvSpPr>
        <p:spPr>
          <a:xfrm>
            <a:off x="1111827" y="3877637"/>
            <a:ext cx="10287000" cy="2677656"/>
          </a:xfrm>
          <a:prstGeom prst="rect">
            <a:avLst/>
          </a:prstGeom>
          <a:noFill/>
        </p:spPr>
        <p:txBody>
          <a:bodyPr wrap="square" rtlCol="0">
            <a:spAutoFit/>
          </a:bodyPr>
          <a:lstStyle/>
          <a:p>
            <a:r>
              <a:rPr lang="en-US" sz="2400" dirty="0" smtClean="0"/>
              <a:t>Based on the procedures and observations above, which investigations resulted in chemical reactions?</a:t>
            </a:r>
          </a:p>
          <a:p>
            <a:endParaRPr lang="en-US" sz="2400" dirty="0"/>
          </a:p>
          <a:p>
            <a:pPr marL="342900" indent="-342900">
              <a:buAutoNum type="alphaUcPeriod"/>
            </a:pPr>
            <a:r>
              <a:rPr lang="en-US" sz="2400" dirty="0" smtClean="0"/>
              <a:t> Investigations 1 and 2 because liquids were observed</a:t>
            </a:r>
          </a:p>
          <a:p>
            <a:pPr marL="342900" indent="-342900">
              <a:buAutoNum type="alphaUcPeriod"/>
            </a:pPr>
            <a:r>
              <a:rPr lang="en-US" sz="2400" dirty="0" smtClean="0"/>
              <a:t> Investigations 1 and 3 because bubbles were observed</a:t>
            </a:r>
          </a:p>
          <a:p>
            <a:pPr marL="342900" indent="-342900">
              <a:buAutoNum type="alphaUcPeriod"/>
            </a:pPr>
            <a:r>
              <a:rPr lang="en-US" sz="2400" dirty="0" smtClean="0"/>
              <a:t> Investigations 3 and 4 because the observed mixtures were green</a:t>
            </a:r>
          </a:p>
          <a:p>
            <a:pPr marL="342900" indent="-342900">
              <a:buAutoNum type="alphaUcPeriod"/>
            </a:pPr>
            <a:r>
              <a:rPr lang="en-US" sz="2400" dirty="0" smtClean="0"/>
              <a:t> Investigations 2 and 4 because a temperature change was observed</a:t>
            </a:r>
            <a:endParaRPr lang="en-US" sz="2400" dirty="0"/>
          </a:p>
        </p:txBody>
      </p:sp>
      <p:sp>
        <p:nvSpPr>
          <p:cNvPr id="4" name="5-Point Star 3"/>
          <p:cNvSpPr/>
          <p:nvPr/>
        </p:nvSpPr>
        <p:spPr>
          <a:xfrm>
            <a:off x="9933709" y="309092"/>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404762" y="798840"/>
            <a:ext cx="592282" cy="584775"/>
          </a:xfrm>
          <a:prstGeom prst="rect">
            <a:avLst/>
          </a:prstGeom>
          <a:noFill/>
        </p:spPr>
        <p:txBody>
          <a:bodyPr wrap="square" rtlCol="0">
            <a:spAutoFit/>
          </a:bodyPr>
          <a:lstStyle/>
          <a:p>
            <a:r>
              <a:rPr lang="en-US" sz="3200" dirty="0" smtClean="0"/>
              <a:t>29</a:t>
            </a:r>
            <a:endParaRPr lang="en-US" sz="3200" dirty="0"/>
          </a:p>
        </p:txBody>
      </p:sp>
    </p:spTree>
    <p:extLst>
      <p:ext uri="{BB962C8B-B14F-4D97-AF65-F5344CB8AC3E}">
        <p14:creationId xmlns:p14="http://schemas.microsoft.com/office/powerpoint/2010/main" val="3264512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0925" y="431976"/>
            <a:ext cx="5378099" cy="5781787"/>
          </a:xfrm>
          <a:prstGeom prst="rect">
            <a:avLst/>
          </a:prstGeom>
        </p:spPr>
      </p:pic>
      <p:sp>
        <p:nvSpPr>
          <p:cNvPr id="3" name="TextBox 2"/>
          <p:cNvSpPr txBox="1"/>
          <p:nvPr/>
        </p:nvSpPr>
        <p:spPr>
          <a:xfrm>
            <a:off x="7387936" y="696191"/>
            <a:ext cx="3948546" cy="3539430"/>
          </a:xfrm>
          <a:prstGeom prst="rect">
            <a:avLst/>
          </a:prstGeom>
          <a:noFill/>
        </p:spPr>
        <p:txBody>
          <a:bodyPr wrap="square" rtlCol="0">
            <a:spAutoFit/>
          </a:bodyPr>
          <a:lstStyle/>
          <a:p>
            <a:pPr algn="ctr"/>
            <a:r>
              <a:rPr lang="en-US" sz="3200" dirty="0" smtClean="0"/>
              <a:t>Calculate the density of the rock shown in the diagram to the left.  The mass of the rock is 5 grams.  Record the density in the grid provided.</a:t>
            </a:r>
            <a:endParaRPr lang="en-US" sz="3200" dirty="0"/>
          </a:p>
        </p:txBody>
      </p:sp>
      <p:sp>
        <p:nvSpPr>
          <p:cNvPr id="4" name="5-Point Star 3"/>
          <p:cNvSpPr/>
          <p:nvPr/>
        </p:nvSpPr>
        <p:spPr>
          <a:xfrm>
            <a:off x="9871364" y="4974610"/>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354541" y="5495530"/>
            <a:ext cx="592282" cy="584775"/>
          </a:xfrm>
          <a:prstGeom prst="rect">
            <a:avLst/>
          </a:prstGeom>
          <a:noFill/>
        </p:spPr>
        <p:txBody>
          <a:bodyPr wrap="square" rtlCol="0">
            <a:spAutoFit/>
          </a:bodyPr>
          <a:lstStyle/>
          <a:p>
            <a:r>
              <a:rPr lang="en-US" sz="3200" dirty="0" smtClean="0"/>
              <a:t>30</a:t>
            </a:r>
            <a:endParaRPr lang="en-US" sz="3200" dirty="0"/>
          </a:p>
        </p:txBody>
      </p:sp>
    </p:spTree>
    <p:extLst>
      <p:ext uri="{BB962C8B-B14F-4D97-AF65-F5344CB8AC3E}">
        <p14:creationId xmlns:p14="http://schemas.microsoft.com/office/powerpoint/2010/main" val="400333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1536" y="788045"/>
            <a:ext cx="3714821" cy="5439102"/>
          </a:xfrm>
          <a:prstGeom prst="rect">
            <a:avLst/>
          </a:prstGeom>
        </p:spPr>
      </p:pic>
      <p:sp>
        <p:nvSpPr>
          <p:cNvPr id="3" name="TextBox 2"/>
          <p:cNvSpPr txBox="1"/>
          <p:nvPr/>
        </p:nvSpPr>
        <p:spPr>
          <a:xfrm>
            <a:off x="6286500" y="696191"/>
            <a:ext cx="5070764" cy="5262979"/>
          </a:xfrm>
          <a:prstGeom prst="rect">
            <a:avLst/>
          </a:prstGeom>
          <a:noFill/>
        </p:spPr>
        <p:txBody>
          <a:bodyPr wrap="square" rtlCol="0">
            <a:spAutoFit/>
          </a:bodyPr>
          <a:lstStyle/>
          <a:p>
            <a:r>
              <a:rPr lang="en-US" sz="2800" dirty="0" smtClean="0"/>
              <a:t>Based on the chart to the left, which of the following organisms is classified as an omnivore?</a:t>
            </a:r>
          </a:p>
          <a:p>
            <a:endParaRPr lang="en-US" sz="2800" dirty="0"/>
          </a:p>
          <a:p>
            <a:endParaRPr lang="en-US" sz="2800" dirty="0" smtClean="0"/>
          </a:p>
          <a:p>
            <a:pPr marL="342900" indent="-342900">
              <a:buAutoNum type="alphaUcPeriod"/>
            </a:pPr>
            <a:r>
              <a:rPr lang="en-US" sz="2800" dirty="0" smtClean="0"/>
              <a:t> Elephant</a:t>
            </a:r>
          </a:p>
          <a:p>
            <a:pPr marL="342900" indent="-342900">
              <a:buAutoNum type="alphaUcPeriod"/>
            </a:pPr>
            <a:endParaRPr lang="en-US" sz="2800" dirty="0"/>
          </a:p>
          <a:p>
            <a:pPr marL="342900" indent="-342900">
              <a:buAutoNum type="alphaUcPeriod"/>
            </a:pPr>
            <a:r>
              <a:rPr lang="en-US" sz="2800" dirty="0" smtClean="0"/>
              <a:t> Lion</a:t>
            </a:r>
          </a:p>
          <a:p>
            <a:pPr marL="342900" indent="-342900">
              <a:buAutoNum type="alphaUcPeriod"/>
            </a:pPr>
            <a:endParaRPr lang="en-US" sz="2800" dirty="0"/>
          </a:p>
          <a:p>
            <a:pPr marL="342900" indent="-342900">
              <a:buAutoNum type="alphaUcPeriod"/>
            </a:pPr>
            <a:r>
              <a:rPr lang="en-US" sz="2800" dirty="0" smtClean="0"/>
              <a:t> Hawk</a:t>
            </a:r>
          </a:p>
          <a:p>
            <a:pPr marL="342900" indent="-342900">
              <a:buAutoNum type="alphaUcPeriod"/>
            </a:pPr>
            <a:endParaRPr lang="en-US" sz="2800" dirty="0"/>
          </a:p>
          <a:p>
            <a:pPr marL="342900" indent="-342900">
              <a:buAutoNum type="alphaUcPeriod"/>
            </a:pPr>
            <a:r>
              <a:rPr lang="en-US" sz="2800" dirty="0" smtClean="0"/>
              <a:t> Human being</a:t>
            </a:r>
            <a:endParaRPr lang="en-US" sz="2800" dirty="0"/>
          </a:p>
        </p:txBody>
      </p:sp>
      <p:sp>
        <p:nvSpPr>
          <p:cNvPr id="4" name="5-Point Star 3"/>
          <p:cNvSpPr/>
          <p:nvPr/>
        </p:nvSpPr>
        <p:spPr>
          <a:xfrm>
            <a:off x="10099964" y="4985001"/>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681855" y="5393999"/>
            <a:ext cx="394854" cy="584775"/>
          </a:xfrm>
          <a:prstGeom prst="rect">
            <a:avLst/>
          </a:prstGeom>
          <a:noFill/>
        </p:spPr>
        <p:txBody>
          <a:bodyPr wrap="square" rtlCol="0">
            <a:spAutoFit/>
          </a:bodyPr>
          <a:lstStyle/>
          <a:p>
            <a:r>
              <a:rPr lang="en-US" sz="3200" dirty="0"/>
              <a:t>3</a:t>
            </a:r>
            <a:endParaRPr lang="en-US" sz="3200" dirty="0"/>
          </a:p>
        </p:txBody>
      </p:sp>
    </p:spTree>
    <p:extLst>
      <p:ext uri="{BB962C8B-B14F-4D97-AF65-F5344CB8AC3E}">
        <p14:creationId xmlns:p14="http://schemas.microsoft.com/office/powerpoint/2010/main" val="1887039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7197" y="2642074"/>
            <a:ext cx="9248221" cy="1677760"/>
          </a:xfrm>
          <a:prstGeom prst="rect">
            <a:avLst/>
          </a:prstGeom>
        </p:spPr>
      </p:pic>
      <p:sp>
        <p:nvSpPr>
          <p:cNvPr id="3" name="TextBox 2"/>
          <p:cNvSpPr txBox="1"/>
          <p:nvPr/>
        </p:nvSpPr>
        <p:spPr>
          <a:xfrm>
            <a:off x="1496291" y="218209"/>
            <a:ext cx="9175173" cy="2308324"/>
          </a:xfrm>
          <a:prstGeom prst="rect">
            <a:avLst/>
          </a:prstGeom>
          <a:noFill/>
        </p:spPr>
        <p:txBody>
          <a:bodyPr wrap="square" rtlCol="0">
            <a:spAutoFit/>
          </a:bodyPr>
          <a:lstStyle/>
          <a:p>
            <a:r>
              <a:rPr lang="en-US" sz="2400" dirty="0" smtClean="0"/>
              <a:t>Two balls A and B are moving as illustrated in the diagram below.  The numbers represent the readings of a clock in seconds.  At each clock reading the position occupied by each ball is represented by a large black dot.  At clock time Ball A occupies the position marked 1 and Ball B occupies the position marked 1, etc.  The arrows mark the direction of motion of both balls.  Each line is 1 meter in total length.</a:t>
            </a:r>
            <a:endParaRPr lang="en-US" sz="2400" dirty="0"/>
          </a:p>
        </p:txBody>
      </p:sp>
      <p:sp>
        <p:nvSpPr>
          <p:cNvPr id="4" name="TextBox 3"/>
          <p:cNvSpPr txBox="1"/>
          <p:nvPr/>
        </p:nvSpPr>
        <p:spPr>
          <a:xfrm>
            <a:off x="1745673" y="4572000"/>
            <a:ext cx="7876309" cy="1938992"/>
          </a:xfrm>
          <a:prstGeom prst="rect">
            <a:avLst/>
          </a:prstGeom>
          <a:noFill/>
        </p:spPr>
        <p:txBody>
          <a:bodyPr wrap="square" rtlCol="0">
            <a:spAutoFit/>
          </a:bodyPr>
          <a:lstStyle/>
          <a:p>
            <a:r>
              <a:rPr lang="en-US" sz="2400" dirty="0" smtClean="0"/>
              <a:t>Which ball is accelerating?</a:t>
            </a:r>
          </a:p>
          <a:p>
            <a:endParaRPr lang="en-US" sz="2400" dirty="0"/>
          </a:p>
          <a:p>
            <a:pPr marL="342900" indent="-342900">
              <a:buAutoNum type="alphaUcPeriod"/>
            </a:pPr>
            <a:r>
              <a:rPr lang="en-US" sz="2400" dirty="0" smtClean="0"/>
              <a:t>Only ball A                                   B.   Only ball B</a:t>
            </a:r>
          </a:p>
          <a:p>
            <a:endParaRPr lang="en-US" sz="2400" dirty="0" smtClean="0"/>
          </a:p>
          <a:p>
            <a:r>
              <a:rPr lang="en-US" sz="2400" dirty="0" smtClean="0"/>
              <a:t>C.   Both ball A and B                        D.   Neither ball A nor B</a:t>
            </a:r>
            <a:endParaRPr lang="en-US" sz="2400" dirty="0"/>
          </a:p>
        </p:txBody>
      </p:sp>
      <p:sp>
        <p:nvSpPr>
          <p:cNvPr id="5" name="5-Point Star 4"/>
          <p:cNvSpPr/>
          <p:nvPr/>
        </p:nvSpPr>
        <p:spPr>
          <a:xfrm>
            <a:off x="10172700" y="4435375"/>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754591" y="4956721"/>
            <a:ext cx="394854" cy="584775"/>
          </a:xfrm>
          <a:prstGeom prst="rect">
            <a:avLst/>
          </a:prstGeom>
          <a:noFill/>
        </p:spPr>
        <p:txBody>
          <a:bodyPr wrap="square" rtlCol="0">
            <a:spAutoFit/>
          </a:bodyPr>
          <a:lstStyle/>
          <a:p>
            <a:r>
              <a:rPr lang="en-US" sz="3200" dirty="0"/>
              <a:t>4</a:t>
            </a:r>
            <a:endParaRPr lang="en-US" sz="3200" dirty="0"/>
          </a:p>
        </p:txBody>
      </p:sp>
    </p:spTree>
    <p:extLst>
      <p:ext uri="{BB962C8B-B14F-4D97-AF65-F5344CB8AC3E}">
        <p14:creationId xmlns:p14="http://schemas.microsoft.com/office/powerpoint/2010/main" val="254134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8409" y="335293"/>
            <a:ext cx="8884228" cy="6124754"/>
          </a:xfrm>
          <a:prstGeom prst="rect">
            <a:avLst/>
          </a:prstGeom>
        </p:spPr>
        <p:txBody>
          <a:bodyPr wrap="square">
            <a:spAutoFit/>
          </a:bodyPr>
          <a:lstStyle/>
          <a:p>
            <a:r>
              <a:rPr lang="en-US" sz="2800" dirty="0">
                <a:latin typeface="Gill Sans MT" panose="020B0502020104020203" pitchFamily="34" charset="0"/>
              </a:rPr>
              <a:t>Which contributes to the formation of hurricanes during the late summer</a:t>
            </a:r>
            <a:r>
              <a:rPr lang="en-US" sz="2800" dirty="0" smtClean="0">
                <a:latin typeface="Gill Sans MT" panose="020B0502020104020203" pitchFamily="34" charset="0"/>
              </a:rPr>
              <a:t>?</a:t>
            </a:r>
          </a:p>
          <a:p>
            <a:endParaRPr lang="en-US" sz="2800" dirty="0">
              <a:latin typeface="Gill Sans MT" panose="020B0502020104020203" pitchFamily="34" charset="0"/>
            </a:endParaRPr>
          </a:p>
          <a:p>
            <a:pPr marL="514350" indent="-514350">
              <a:buAutoNum type="alphaUcPeriod"/>
            </a:pPr>
            <a:r>
              <a:rPr lang="en-US" sz="2800" dirty="0" smtClean="0">
                <a:latin typeface="Gill Sans MT" panose="020B0502020104020203" pitchFamily="34" charset="0"/>
              </a:rPr>
              <a:t>the </a:t>
            </a:r>
            <a:r>
              <a:rPr lang="en-US" sz="2800" dirty="0">
                <a:latin typeface="Gill Sans MT" panose="020B0502020104020203" pitchFamily="34" charset="0"/>
              </a:rPr>
              <a:t>interaction between ocean water salinity and warm air </a:t>
            </a:r>
            <a:r>
              <a:rPr lang="en-US" sz="2800" dirty="0" smtClean="0">
                <a:latin typeface="Gill Sans MT" panose="020B0502020104020203" pitchFamily="34" charset="0"/>
              </a:rPr>
              <a:t>masses</a:t>
            </a:r>
          </a:p>
          <a:p>
            <a:endParaRPr lang="en-US" sz="2800" dirty="0">
              <a:latin typeface="Gill Sans MT" panose="020B0502020104020203" pitchFamily="34" charset="0"/>
            </a:endParaRPr>
          </a:p>
          <a:p>
            <a:pPr marL="514350" indent="-514350">
              <a:buAutoNum type="alphaUcPeriod" startAt="2"/>
            </a:pPr>
            <a:r>
              <a:rPr lang="en-US" sz="2800" dirty="0" smtClean="0">
                <a:latin typeface="Gill Sans MT" panose="020B0502020104020203" pitchFamily="34" charset="0"/>
              </a:rPr>
              <a:t>the </a:t>
            </a:r>
            <a:r>
              <a:rPr lang="en-US" sz="2800" dirty="0">
                <a:latin typeface="Gill Sans MT" panose="020B0502020104020203" pitchFamily="34" charset="0"/>
              </a:rPr>
              <a:t>interaction between ocean water currents and polar air </a:t>
            </a:r>
            <a:r>
              <a:rPr lang="en-US" sz="2800" dirty="0" smtClean="0">
                <a:latin typeface="Gill Sans MT" panose="020B0502020104020203" pitchFamily="34" charset="0"/>
              </a:rPr>
              <a:t>masses</a:t>
            </a:r>
          </a:p>
          <a:p>
            <a:endParaRPr lang="en-US" sz="2800" dirty="0">
              <a:latin typeface="Gill Sans MT" panose="020B0502020104020203" pitchFamily="34" charset="0"/>
            </a:endParaRPr>
          </a:p>
          <a:p>
            <a:pPr marL="514350" indent="-514350">
              <a:buAutoNum type="alphaUcPeriod" startAt="3"/>
            </a:pPr>
            <a:r>
              <a:rPr lang="en-US" sz="2800" dirty="0" smtClean="0">
                <a:latin typeface="Gill Sans MT" panose="020B0502020104020203" pitchFamily="34" charset="0"/>
              </a:rPr>
              <a:t>the </a:t>
            </a:r>
            <a:r>
              <a:rPr lang="en-US" sz="2800" dirty="0">
                <a:latin typeface="Gill Sans MT" panose="020B0502020104020203" pitchFamily="34" charset="0"/>
              </a:rPr>
              <a:t>interaction between ocean water temperatures and warm air </a:t>
            </a:r>
            <a:r>
              <a:rPr lang="en-US" sz="2800" dirty="0" smtClean="0">
                <a:latin typeface="Gill Sans MT" panose="020B0502020104020203" pitchFamily="34" charset="0"/>
              </a:rPr>
              <a:t>masses</a:t>
            </a:r>
          </a:p>
          <a:p>
            <a:endParaRPr lang="en-US" sz="2800" dirty="0">
              <a:latin typeface="Gill Sans MT" panose="020B0502020104020203" pitchFamily="34" charset="0"/>
            </a:endParaRPr>
          </a:p>
          <a:p>
            <a:pPr marL="514350" indent="-514350">
              <a:buAutoNum type="alphaUcPeriod" startAt="4"/>
            </a:pPr>
            <a:r>
              <a:rPr lang="en-US" sz="2800" dirty="0" smtClean="0">
                <a:latin typeface="Gill Sans MT" panose="020B0502020104020203" pitchFamily="34" charset="0"/>
              </a:rPr>
              <a:t>the </a:t>
            </a:r>
            <a:r>
              <a:rPr lang="en-US" sz="2800" dirty="0">
                <a:latin typeface="Gill Sans MT" panose="020B0502020104020203" pitchFamily="34" charset="0"/>
              </a:rPr>
              <a:t>interaction between ocean water salinity and ocean water </a:t>
            </a:r>
            <a:r>
              <a:rPr lang="en-US" sz="2800" dirty="0" smtClean="0">
                <a:latin typeface="Gill Sans MT" panose="020B0502020104020203" pitchFamily="34" charset="0"/>
              </a:rPr>
              <a:t>density</a:t>
            </a:r>
          </a:p>
        </p:txBody>
      </p:sp>
      <p:sp>
        <p:nvSpPr>
          <p:cNvPr id="3" name="5-Point Star 2"/>
          <p:cNvSpPr/>
          <p:nvPr/>
        </p:nvSpPr>
        <p:spPr>
          <a:xfrm>
            <a:off x="10287000" y="194792"/>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68891" y="603790"/>
            <a:ext cx="394854" cy="584775"/>
          </a:xfrm>
          <a:prstGeom prst="rect">
            <a:avLst/>
          </a:prstGeom>
          <a:noFill/>
        </p:spPr>
        <p:txBody>
          <a:bodyPr wrap="square" rtlCol="0">
            <a:spAutoFit/>
          </a:bodyPr>
          <a:lstStyle/>
          <a:p>
            <a:r>
              <a:rPr lang="en-US" sz="3200" dirty="0"/>
              <a:t>5</a:t>
            </a:r>
            <a:endParaRPr lang="en-US" sz="3200" dirty="0"/>
          </a:p>
        </p:txBody>
      </p:sp>
    </p:spTree>
    <p:extLst>
      <p:ext uri="{BB962C8B-B14F-4D97-AF65-F5344CB8AC3E}">
        <p14:creationId xmlns:p14="http://schemas.microsoft.com/office/powerpoint/2010/main" val="1100828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778" r="9701"/>
          <a:stretch/>
        </p:blipFill>
        <p:spPr>
          <a:xfrm>
            <a:off x="1475509" y="825500"/>
            <a:ext cx="4998027" cy="5435600"/>
          </a:xfrm>
          <a:prstGeom prst="rect">
            <a:avLst/>
          </a:prstGeom>
        </p:spPr>
      </p:pic>
      <p:sp>
        <p:nvSpPr>
          <p:cNvPr id="3" name="TextBox 2"/>
          <p:cNvSpPr txBox="1"/>
          <p:nvPr/>
        </p:nvSpPr>
        <p:spPr>
          <a:xfrm>
            <a:off x="6868390" y="571500"/>
            <a:ext cx="4748645" cy="5109091"/>
          </a:xfrm>
          <a:prstGeom prst="rect">
            <a:avLst/>
          </a:prstGeom>
          <a:noFill/>
        </p:spPr>
        <p:txBody>
          <a:bodyPr wrap="square" rtlCol="0">
            <a:spAutoFit/>
          </a:bodyPr>
          <a:lstStyle/>
          <a:p>
            <a:r>
              <a:rPr lang="en-US" sz="2800" dirty="0" smtClean="0"/>
              <a:t>At which location does the diver has the most kinetic energy?</a:t>
            </a:r>
          </a:p>
          <a:p>
            <a:endParaRPr lang="en-US" sz="2800" dirty="0"/>
          </a:p>
          <a:p>
            <a:pPr marL="342900" indent="-342900">
              <a:buAutoNum type="alphaUcPeriod"/>
            </a:pPr>
            <a:r>
              <a:rPr lang="en-US" sz="2800" dirty="0" smtClean="0"/>
              <a:t> Position 1</a:t>
            </a:r>
          </a:p>
          <a:p>
            <a:pPr marL="342900" indent="-342900">
              <a:buAutoNum type="alphaUcPeriod"/>
            </a:pPr>
            <a:endParaRPr lang="en-US" sz="2800" dirty="0"/>
          </a:p>
          <a:p>
            <a:pPr marL="342900" indent="-342900">
              <a:buAutoNum type="alphaUcPeriod"/>
            </a:pPr>
            <a:r>
              <a:rPr lang="en-US" sz="2800" dirty="0" smtClean="0"/>
              <a:t> Position 2</a:t>
            </a:r>
          </a:p>
          <a:p>
            <a:pPr marL="342900" indent="-342900">
              <a:buAutoNum type="alphaUcPeriod"/>
            </a:pPr>
            <a:endParaRPr lang="en-US" sz="2800" dirty="0"/>
          </a:p>
          <a:p>
            <a:pPr marL="342900" indent="-342900">
              <a:buAutoNum type="alphaUcPeriod"/>
            </a:pPr>
            <a:r>
              <a:rPr lang="en-US" sz="2800" dirty="0" smtClean="0"/>
              <a:t> Position 3</a:t>
            </a:r>
          </a:p>
          <a:p>
            <a:pPr marL="342900" indent="-342900">
              <a:buAutoNum type="alphaUcPeriod"/>
            </a:pPr>
            <a:endParaRPr lang="en-US" sz="2800" dirty="0"/>
          </a:p>
          <a:p>
            <a:pPr marL="342900" indent="-342900">
              <a:buAutoNum type="alphaUcPeriod"/>
            </a:pPr>
            <a:r>
              <a:rPr lang="en-US" sz="2800" dirty="0" smtClean="0"/>
              <a:t> Position 4</a:t>
            </a:r>
          </a:p>
          <a:p>
            <a:endParaRPr lang="en-US" dirty="0"/>
          </a:p>
        </p:txBody>
      </p:sp>
      <p:sp>
        <p:nvSpPr>
          <p:cNvPr id="4" name="5-Point Star 3"/>
          <p:cNvSpPr/>
          <p:nvPr/>
        </p:nvSpPr>
        <p:spPr>
          <a:xfrm>
            <a:off x="10058399" y="4979204"/>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640290" y="5446508"/>
            <a:ext cx="394854" cy="584775"/>
          </a:xfrm>
          <a:prstGeom prst="rect">
            <a:avLst/>
          </a:prstGeom>
          <a:noFill/>
        </p:spPr>
        <p:txBody>
          <a:bodyPr wrap="square" rtlCol="0">
            <a:spAutoFit/>
          </a:bodyPr>
          <a:lstStyle/>
          <a:p>
            <a:r>
              <a:rPr lang="en-US" sz="3200" dirty="0"/>
              <a:t>6</a:t>
            </a:r>
            <a:endParaRPr lang="en-US" sz="3200" dirty="0"/>
          </a:p>
        </p:txBody>
      </p:sp>
    </p:spTree>
    <p:extLst>
      <p:ext uri="{BB962C8B-B14F-4D97-AF65-F5344CB8AC3E}">
        <p14:creationId xmlns:p14="http://schemas.microsoft.com/office/powerpoint/2010/main" val="1242853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809" y="540868"/>
            <a:ext cx="4166755" cy="5569563"/>
          </a:xfrm>
          <a:prstGeom prst="rect">
            <a:avLst/>
          </a:prstGeom>
        </p:spPr>
      </p:pic>
      <p:sp>
        <p:nvSpPr>
          <p:cNvPr id="4" name="TextBox 3"/>
          <p:cNvSpPr txBox="1"/>
          <p:nvPr/>
        </p:nvSpPr>
        <p:spPr>
          <a:xfrm>
            <a:off x="6172200" y="540868"/>
            <a:ext cx="5340927" cy="5109091"/>
          </a:xfrm>
          <a:prstGeom prst="rect">
            <a:avLst/>
          </a:prstGeom>
          <a:noFill/>
        </p:spPr>
        <p:txBody>
          <a:bodyPr wrap="square" rtlCol="0">
            <a:spAutoFit/>
          </a:bodyPr>
          <a:lstStyle/>
          <a:p>
            <a:r>
              <a:rPr lang="en-US" sz="2800" dirty="0" smtClean="0"/>
              <a:t>Where is the largest amount of  energy found in the food web pictured?</a:t>
            </a:r>
          </a:p>
          <a:p>
            <a:endParaRPr lang="en-US" sz="2800" dirty="0"/>
          </a:p>
          <a:p>
            <a:pPr marL="514350" indent="-514350">
              <a:buAutoNum type="alphaUcPeriod"/>
            </a:pPr>
            <a:r>
              <a:rPr lang="en-US" sz="2800" dirty="0" smtClean="0"/>
              <a:t>Owl</a:t>
            </a:r>
          </a:p>
          <a:p>
            <a:endParaRPr lang="en-US" sz="2800" dirty="0" smtClean="0"/>
          </a:p>
          <a:p>
            <a:pPr marL="514350" indent="-514350">
              <a:buAutoNum type="alphaUcPeriod" startAt="2"/>
            </a:pPr>
            <a:r>
              <a:rPr lang="en-US" sz="2800" dirty="0" smtClean="0"/>
              <a:t>Grass</a:t>
            </a:r>
          </a:p>
          <a:p>
            <a:endParaRPr lang="en-US" sz="2800" dirty="0" smtClean="0"/>
          </a:p>
          <a:p>
            <a:pPr marL="514350" indent="-514350">
              <a:buAutoNum type="alphaUcPeriod" startAt="3"/>
            </a:pPr>
            <a:r>
              <a:rPr lang="en-US" sz="2800" dirty="0" smtClean="0"/>
              <a:t>Mouse</a:t>
            </a:r>
          </a:p>
          <a:p>
            <a:endParaRPr lang="en-US" sz="2800" dirty="0" smtClean="0"/>
          </a:p>
          <a:p>
            <a:r>
              <a:rPr lang="en-US" sz="2800" dirty="0" smtClean="0"/>
              <a:t>D.   snake</a:t>
            </a:r>
          </a:p>
          <a:p>
            <a:endParaRPr lang="en-US" dirty="0"/>
          </a:p>
        </p:txBody>
      </p:sp>
      <p:sp>
        <p:nvSpPr>
          <p:cNvPr id="5" name="5-Point Star 4"/>
          <p:cNvSpPr/>
          <p:nvPr/>
        </p:nvSpPr>
        <p:spPr>
          <a:xfrm>
            <a:off x="10110355" y="5036956"/>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764982" y="5525656"/>
            <a:ext cx="394854" cy="584775"/>
          </a:xfrm>
          <a:prstGeom prst="rect">
            <a:avLst/>
          </a:prstGeom>
          <a:noFill/>
        </p:spPr>
        <p:txBody>
          <a:bodyPr wrap="square" rtlCol="0">
            <a:spAutoFit/>
          </a:bodyPr>
          <a:lstStyle/>
          <a:p>
            <a:r>
              <a:rPr lang="en-US" sz="3200" dirty="0"/>
              <a:t>7</a:t>
            </a:r>
            <a:endParaRPr lang="en-US" sz="3200" dirty="0"/>
          </a:p>
        </p:txBody>
      </p:sp>
    </p:spTree>
    <p:extLst>
      <p:ext uri="{BB962C8B-B14F-4D97-AF65-F5344CB8AC3E}">
        <p14:creationId xmlns:p14="http://schemas.microsoft.com/office/powerpoint/2010/main" val="3159737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517"/>
          <a:stretch/>
        </p:blipFill>
        <p:spPr>
          <a:xfrm>
            <a:off x="2393931" y="342899"/>
            <a:ext cx="6890599" cy="2421082"/>
          </a:xfrm>
          <a:prstGeom prst="rect">
            <a:avLst/>
          </a:prstGeom>
        </p:spPr>
      </p:pic>
      <p:sp>
        <p:nvSpPr>
          <p:cNvPr id="3" name="TextBox 2"/>
          <p:cNvSpPr txBox="1"/>
          <p:nvPr/>
        </p:nvSpPr>
        <p:spPr>
          <a:xfrm>
            <a:off x="1465118" y="3335482"/>
            <a:ext cx="9040091" cy="2954655"/>
          </a:xfrm>
          <a:prstGeom prst="rect">
            <a:avLst/>
          </a:prstGeom>
          <a:noFill/>
        </p:spPr>
        <p:txBody>
          <a:bodyPr wrap="square" rtlCol="0">
            <a:spAutoFit/>
          </a:bodyPr>
          <a:lstStyle/>
          <a:p>
            <a:pPr algn="ctr"/>
            <a:r>
              <a:rPr lang="en-US" sz="2800" dirty="0" smtClean="0"/>
              <a:t>According to the law of conservation of mass, mass is neither created nor destroyed during a chemical reaction.  If this is the case then how many grams of water were produced in the reaction above?  Calculate the answer and record your answer in the grid provided.</a:t>
            </a:r>
          </a:p>
          <a:p>
            <a:pPr algn="ctr"/>
            <a:endParaRPr lang="en-US" sz="2800" dirty="0"/>
          </a:p>
          <a:p>
            <a:endParaRPr lang="en-US" dirty="0"/>
          </a:p>
        </p:txBody>
      </p:sp>
      <p:sp>
        <p:nvSpPr>
          <p:cNvPr id="4" name="5-Point Star 3"/>
          <p:cNvSpPr/>
          <p:nvPr/>
        </p:nvSpPr>
        <p:spPr>
          <a:xfrm>
            <a:off x="9964881" y="342899"/>
            <a:ext cx="1558636" cy="140277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546772" y="832390"/>
            <a:ext cx="394854" cy="584775"/>
          </a:xfrm>
          <a:prstGeom prst="rect">
            <a:avLst/>
          </a:prstGeom>
          <a:noFill/>
        </p:spPr>
        <p:txBody>
          <a:bodyPr wrap="square" rtlCol="0">
            <a:spAutoFit/>
          </a:bodyPr>
          <a:lstStyle/>
          <a:p>
            <a:r>
              <a:rPr lang="en-US" sz="3200" dirty="0"/>
              <a:t>8</a:t>
            </a:r>
            <a:endParaRPr lang="en-US" sz="3200" dirty="0"/>
          </a:p>
        </p:txBody>
      </p:sp>
    </p:spTree>
    <p:extLst>
      <p:ext uri="{BB962C8B-B14F-4D97-AF65-F5344CB8AC3E}">
        <p14:creationId xmlns:p14="http://schemas.microsoft.com/office/powerpoint/2010/main" val="119756325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514</TotalTime>
  <Words>1211</Words>
  <Application>Microsoft Office PowerPoint</Application>
  <PresentationFormat>Widescreen</PresentationFormat>
  <Paragraphs>248</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Gill Sans MT</vt:lpstr>
      <vt:lpstr>Impact</vt:lpstr>
      <vt:lpstr>Badge</vt:lpstr>
      <vt:lpstr>Science staar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staar review</dc:title>
  <dc:creator>Jawan wiltz</dc:creator>
  <cp:lastModifiedBy>Jawan wiltz</cp:lastModifiedBy>
  <cp:revision>26</cp:revision>
  <cp:lastPrinted>2016-04-17T03:52:23Z</cp:lastPrinted>
  <dcterms:created xsi:type="dcterms:W3CDTF">2016-04-16T20:46:51Z</dcterms:created>
  <dcterms:modified xsi:type="dcterms:W3CDTF">2016-04-17T05:21:25Z</dcterms:modified>
</cp:coreProperties>
</file>