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5" r:id="rId9"/>
    <p:sldId id="263" r:id="rId10"/>
    <p:sldId id="264" r:id="rId11"/>
    <p:sldId id="266" r:id="rId12"/>
    <p:sldId id="267" r:id="rId13"/>
    <p:sldId id="269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oml.noaa.gov/phod/bin/phplib/popup_image.php?&amp;pImgUrl=./currents.jpg&amp;pPageUrl=http://www.aoml.noaa.gov/phod/soto/gsc/index.php&amp;pSWidth=1280&amp;pSHeight=1024&amp;pTitle=Global%20Surface%20Currents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9428" y="1438274"/>
            <a:ext cx="8361229" cy="1114905"/>
          </a:xfrm>
        </p:spPr>
        <p:txBody>
          <a:bodyPr/>
          <a:lstStyle/>
          <a:p>
            <a:r>
              <a:rPr lang="en-US" dirty="0" smtClean="0"/>
              <a:t>Ocean currents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606" y="2471737"/>
            <a:ext cx="6742594" cy="406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11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30400" y="302122"/>
            <a:ext cx="92456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/>
              <a:t>Ocean water is on the move, affecting your climate, your local ecosystem, and the seafood that you eat. </a:t>
            </a:r>
            <a:r>
              <a:rPr lang="en-US" sz="4400" dirty="0">
                <a:hlinkClick r:id="rId2"/>
              </a:rPr>
              <a:t>Ocean currents</a:t>
            </a:r>
            <a:r>
              <a:rPr lang="en-US" sz="4400" dirty="0"/>
              <a:t>, abiotic features of the environment, are continuous and directed movements of ocean water. These currents are on the ocean’s surface and in its depths, flowing both locally and globally.</a:t>
            </a:r>
          </a:p>
        </p:txBody>
      </p:sp>
    </p:spTree>
    <p:extLst>
      <p:ext uri="{BB962C8B-B14F-4D97-AF65-F5344CB8AC3E}">
        <p14:creationId xmlns:p14="http://schemas.microsoft.com/office/powerpoint/2010/main" val="426809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8171" y="493486"/>
            <a:ext cx="886822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On an ocean current map there are two types of currents cold water currents and warm water currents.</a:t>
            </a:r>
          </a:p>
          <a:p>
            <a:endParaRPr lang="en-US" sz="2800" dirty="0"/>
          </a:p>
          <a:p>
            <a:r>
              <a:rPr lang="en-US" sz="2800" dirty="0" smtClean="0"/>
              <a:t>Cold water currents will cool down the temperature and the overall climate of the continents they pass by while warm water currents usually increase the temperature and create warmer and/or humid climates of the climates they pass.</a:t>
            </a:r>
          </a:p>
          <a:p>
            <a:endParaRPr lang="en-US" sz="2800" dirty="0"/>
          </a:p>
          <a:p>
            <a:r>
              <a:rPr lang="en-US" sz="2800" dirty="0" smtClean="0"/>
              <a:t>How do you identify warm water and cold water currents on an ocean current map?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8223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0515" y="279805"/>
            <a:ext cx="1091474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Warm water currents </a:t>
            </a:r>
            <a:r>
              <a:rPr lang="en-US" sz="3600" dirty="0" smtClean="0"/>
              <a:t>are currents that are moving water from the equator towards the poles.</a:t>
            </a:r>
          </a:p>
          <a:p>
            <a:endParaRPr lang="en-US" sz="3600" dirty="0"/>
          </a:p>
          <a:p>
            <a:r>
              <a:rPr lang="en-US" sz="3600" b="1" dirty="0" smtClean="0">
                <a:solidFill>
                  <a:srgbClr val="0070C0"/>
                </a:solidFill>
              </a:rPr>
              <a:t>Cold water currents </a:t>
            </a:r>
            <a:r>
              <a:rPr lang="en-US" sz="3600" dirty="0" smtClean="0"/>
              <a:t>are currents that are moving water from the poles towards the equator.</a:t>
            </a:r>
          </a:p>
          <a:p>
            <a:endParaRPr lang="en-US" sz="3600" dirty="0"/>
          </a:p>
          <a:p>
            <a:r>
              <a:rPr lang="en-US" sz="3600" dirty="0" smtClean="0"/>
              <a:t>At each table you should find blue and red map pencils.  You will share these with your table mates.  You will trace all the </a:t>
            </a:r>
            <a:r>
              <a:rPr lang="en-US" sz="3600" b="1" dirty="0" smtClean="0">
                <a:solidFill>
                  <a:srgbClr val="FF0000"/>
                </a:solidFill>
              </a:rPr>
              <a:t>warm water currents in red </a:t>
            </a:r>
            <a:r>
              <a:rPr lang="en-US" sz="3600" dirty="0" smtClean="0"/>
              <a:t>and the </a:t>
            </a:r>
            <a:r>
              <a:rPr lang="en-US" sz="3600" b="1" dirty="0" smtClean="0">
                <a:solidFill>
                  <a:srgbClr val="0070C0"/>
                </a:solidFill>
              </a:rPr>
              <a:t>cold water currents in blue</a:t>
            </a:r>
            <a:r>
              <a:rPr lang="en-US" sz="3600" dirty="0" smtClean="0"/>
              <a:t> on the map given to you.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2298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019" y="265815"/>
            <a:ext cx="10453613" cy="6386510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1339702" y="3604438"/>
            <a:ext cx="9335386" cy="0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42470" y="116958"/>
            <a:ext cx="2915130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Warm water currents are carrying warm water from the equator towards the poles.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75897" y="1988289"/>
            <a:ext cx="2509284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Cold water currents are carrying cold water from the poles towards the equator.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16819" y="3434316"/>
            <a:ext cx="109515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EQUATOR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092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731" y="-10985"/>
            <a:ext cx="10667999" cy="6783923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 rot="19527180">
            <a:off x="1317841" y="4125042"/>
            <a:ext cx="1315062" cy="519103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20873058">
            <a:off x="1038277" y="3512629"/>
            <a:ext cx="1315062" cy="5706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20920202">
            <a:off x="4694022" y="4611637"/>
            <a:ext cx="1910357" cy="71922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rot="20920202">
            <a:off x="4569977" y="3438322"/>
            <a:ext cx="1910357" cy="7192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 rot="18276126">
            <a:off x="5872781" y="4133691"/>
            <a:ext cx="2027112" cy="81098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 rot="19581999">
            <a:off x="7195157" y="4071378"/>
            <a:ext cx="1910357" cy="7192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7627293">
            <a:off x="8692501" y="4202317"/>
            <a:ext cx="1640678" cy="82235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 rot="20920202">
            <a:off x="10267877" y="3448099"/>
            <a:ext cx="1508886" cy="6373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 rot="1164761">
            <a:off x="7123920" y="2878825"/>
            <a:ext cx="1508886" cy="5800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 rot="18631051">
            <a:off x="3111058" y="2044068"/>
            <a:ext cx="1141220" cy="596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 rot="4910035">
            <a:off x="5067491" y="2146960"/>
            <a:ext cx="1508886" cy="63732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 rot="19564253">
            <a:off x="7083919" y="1718037"/>
            <a:ext cx="2396009" cy="6373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 rot="19167474">
            <a:off x="8868527" y="576954"/>
            <a:ext cx="1508886" cy="6373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 rot="17583824">
            <a:off x="8520618" y="1832149"/>
            <a:ext cx="1508886" cy="63732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 rot="18778611">
            <a:off x="2995208" y="3925185"/>
            <a:ext cx="1508886" cy="6373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 rot="19177369">
            <a:off x="8183974" y="489834"/>
            <a:ext cx="1508886" cy="60633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 rot="19781372">
            <a:off x="4737330" y="1327118"/>
            <a:ext cx="1202332" cy="50846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 rot="19446683">
            <a:off x="1714532" y="2911956"/>
            <a:ext cx="1187334" cy="47861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 rot="18631051">
            <a:off x="3737983" y="1058881"/>
            <a:ext cx="1141220" cy="5964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 rot="15950948">
            <a:off x="7457451" y="696925"/>
            <a:ext cx="1141220" cy="596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3657600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/>
              <a:t>The density of water goes from less dense on the surface to more dense at the bottom of the ocean.</a:t>
            </a:r>
            <a:endParaRPr lang="en-US" sz="6600" dirty="0"/>
          </a:p>
        </p:txBody>
      </p:sp>
      <p:sp>
        <p:nvSpPr>
          <p:cNvPr id="4" name="TextBox 3"/>
          <p:cNvSpPr txBox="1"/>
          <p:nvPr/>
        </p:nvSpPr>
        <p:spPr>
          <a:xfrm>
            <a:off x="3340100" y="4537075"/>
            <a:ext cx="62293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dirty="0" smtClean="0">
                <a:solidFill>
                  <a:srgbClr val="FF0000"/>
                </a:solidFill>
                <a:latin typeface="Bauhaus 93" panose="04030905020B02020C02" pitchFamily="82" charset="0"/>
              </a:rPr>
              <a:t>FACT</a:t>
            </a:r>
            <a:endParaRPr lang="en-US" sz="12000" dirty="0">
              <a:solidFill>
                <a:srgbClr val="FF0000"/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62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3657600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/>
              <a:t>Surface ocean currents are driven by temperature and salinity.</a:t>
            </a:r>
            <a:endParaRPr lang="en-US" sz="6600" dirty="0"/>
          </a:p>
        </p:txBody>
      </p:sp>
      <p:sp>
        <p:nvSpPr>
          <p:cNvPr id="9" name="TextBox 8"/>
          <p:cNvSpPr txBox="1"/>
          <p:nvPr/>
        </p:nvSpPr>
        <p:spPr>
          <a:xfrm>
            <a:off x="3238500" y="3724275"/>
            <a:ext cx="62293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dirty="0" smtClean="0">
                <a:solidFill>
                  <a:srgbClr val="FF0000"/>
                </a:solidFill>
                <a:latin typeface="Bauhaus 93" panose="04030905020B02020C02" pitchFamily="82" charset="0"/>
              </a:rPr>
              <a:t>FICTION</a:t>
            </a:r>
            <a:endParaRPr lang="en-US" sz="12000" dirty="0">
              <a:solidFill>
                <a:srgbClr val="FF0000"/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28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3657600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/>
              <a:t>The global conveyor belt is a system of the ocean’s currents.</a:t>
            </a:r>
            <a:endParaRPr lang="en-US" sz="6600" dirty="0"/>
          </a:p>
        </p:txBody>
      </p:sp>
      <p:sp>
        <p:nvSpPr>
          <p:cNvPr id="3" name="TextBox 2"/>
          <p:cNvSpPr txBox="1"/>
          <p:nvPr/>
        </p:nvSpPr>
        <p:spPr>
          <a:xfrm>
            <a:off x="3238500" y="3724275"/>
            <a:ext cx="62293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dirty="0" smtClean="0">
                <a:solidFill>
                  <a:srgbClr val="FF0000"/>
                </a:solidFill>
                <a:latin typeface="Bauhaus 93" panose="04030905020B02020C02" pitchFamily="82" charset="0"/>
              </a:rPr>
              <a:t>FACT</a:t>
            </a:r>
            <a:endParaRPr lang="en-US" sz="12000" dirty="0">
              <a:solidFill>
                <a:srgbClr val="FF0000"/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08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3657600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/>
              <a:t>The Coriolis effect causes gyres to form.</a:t>
            </a:r>
            <a:endParaRPr lang="en-US" sz="6600" dirty="0"/>
          </a:p>
        </p:txBody>
      </p:sp>
      <p:sp>
        <p:nvSpPr>
          <p:cNvPr id="3" name="TextBox 2"/>
          <p:cNvSpPr txBox="1"/>
          <p:nvPr/>
        </p:nvSpPr>
        <p:spPr>
          <a:xfrm>
            <a:off x="3289300" y="3373904"/>
            <a:ext cx="62293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dirty="0" smtClean="0">
                <a:solidFill>
                  <a:srgbClr val="FF0000"/>
                </a:solidFill>
                <a:latin typeface="Bauhaus 93" panose="04030905020B02020C02" pitchFamily="82" charset="0"/>
              </a:rPr>
              <a:t>FACT</a:t>
            </a:r>
            <a:endParaRPr lang="en-US" sz="12000" dirty="0">
              <a:solidFill>
                <a:srgbClr val="FF0000"/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04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3657600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/>
              <a:t>Deep ocean currents move in circular patterns called gyres.</a:t>
            </a:r>
            <a:endParaRPr lang="en-US" sz="6600" dirty="0"/>
          </a:p>
        </p:txBody>
      </p:sp>
      <p:sp>
        <p:nvSpPr>
          <p:cNvPr id="3" name="TextBox 2"/>
          <p:cNvSpPr txBox="1"/>
          <p:nvPr/>
        </p:nvSpPr>
        <p:spPr>
          <a:xfrm>
            <a:off x="3238500" y="3724275"/>
            <a:ext cx="62293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dirty="0" smtClean="0">
                <a:solidFill>
                  <a:srgbClr val="FF0000"/>
                </a:solidFill>
                <a:latin typeface="Bauhaus 93" panose="04030905020B02020C02" pitchFamily="82" charset="0"/>
              </a:rPr>
              <a:t>FICTION</a:t>
            </a:r>
            <a:endParaRPr lang="en-US" sz="12000" dirty="0">
              <a:solidFill>
                <a:srgbClr val="FF0000"/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24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3657600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/>
              <a:t>Upwelling usually occurs at the poles.</a:t>
            </a:r>
            <a:endParaRPr lang="en-US" sz="6600" dirty="0"/>
          </a:p>
        </p:txBody>
      </p:sp>
      <p:sp>
        <p:nvSpPr>
          <p:cNvPr id="3" name="TextBox 2"/>
          <p:cNvSpPr txBox="1"/>
          <p:nvPr/>
        </p:nvSpPr>
        <p:spPr>
          <a:xfrm>
            <a:off x="3606800" y="2974975"/>
            <a:ext cx="62293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dirty="0" smtClean="0">
                <a:solidFill>
                  <a:srgbClr val="FF0000"/>
                </a:solidFill>
                <a:latin typeface="Bauhaus 93" panose="04030905020B02020C02" pitchFamily="82" charset="0"/>
              </a:rPr>
              <a:t>FICTION</a:t>
            </a:r>
            <a:endParaRPr lang="en-US" sz="12000" dirty="0">
              <a:solidFill>
                <a:srgbClr val="FF0000"/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37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3657600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/>
              <a:t>Deep ocean currents move faster than surface currents.</a:t>
            </a:r>
            <a:endParaRPr lang="en-US" sz="6600" dirty="0"/>
          </a:p>
        </p:txBody>
      </p:sp>
      <p:sp>
        <p:nvSpPr>
          <p:cNvPr id="3" name="TextBox 2"/>
          <p:cNvSpPr txBox="1"/>
          <p:nvPr/>
        </p:nvSpPr>
        <p:spPr>
          <a:xfrm>
            <a:off x="3418114" y="4092575"/>
            <a:ext cx="62293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dirty="0" smtClean="0">
                <a:solidFill>
                  <a:srgbClr val="FF0000"/>
                </a:solidFill>
                <a:latin typeface="Bauhaus 93" panose="04030905020B02020C02" pitchFamily="82" charset="0"/>
              </a:rPr>
              <a:t>FICTION</a:t>
            </a:r>
            <a:endParaRPr lang="en-US" sz="12000" dirty="0">
              <a:solidFill>
                <a:srgbClr val="FF0000"/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56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9642" y="395514"/>
            <a:ext cx="9169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How to interpret an ocean current map.</a:t>
            </a:r>
            <a:endParaRPr lang="en-US" sz="5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656" y="2149840"/>
            <a:ext cx="6473371" cy="4313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20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100</TotalTime>
  <Words>331</Words>
  <Application>Microsoft Office PowerPoint</Application>
  <PresentationFormat>Widescreen</PresentationFormat>
  <Paragraphs>30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Bauhaus 93</vt:lpstr>
      <vt:lpstr>Franklin Gothic Book</vt:lpstr>
      <vt:lpstr>Crop</vt:lpstr>
      <vt:lpstr>Ocean currents</vt:lpstr>
      <vt:lpstr>The density of water goes from less dense on the surface to more dense at the bottom of the ocean.</vt:lpstr>
      <vt:lpstr>Surface ocean currents are driven by temperature and salinity.</vt:lpstr>
      <vt:lpstr>The global conveyor belt is a system of the ocean’s currents.</vt:lpstr>
      <vt:lpstr>The Coriolis effect causes gyres to form.</vt:lpstr>
      <vt:lpstr>Deep ocean currents move in circular patterns called gyres.</vt:lpstr>
      <vt:lpstr>Upwelling usually occurs at the poles.</vt:lpstr>
      <vt:lpstr>Deep ocean currents move faster than surface currents.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Ocean currents</dc:title>
  <dc:creator>Jawan wiltz</dc:creator>
  <cp:lastModifiedBy>Helen Arceneaux</cp:lastModifiedBy>
  <cp:revision>12</cp:revision>
  <dcterms:created xsi:type="dcterms:W3CDTF">2017-02-16T03:57:39Z</dcterms:created>
  <dcterms:modified xsi:type="dcterms:W3CDTF">2017-02-17T02:27:26Z</dcterms:modified>
</cp:coreProperties>
</file>